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handoutMasterIdLst>
    <p:handoutMasterId r:id="rId14"/>
  </p:handoutMasterIdLst>
  <p:sldIdLst>
    <p:sldId id="301" r:id="rId2"/>
    <p:sldId id="258" r:id="rId3"/>
    <p:sldId id="342" r:id="rId4"/>
    <p:sldId id="281" r:id="rId5"/>
    <p:sldId id="354" r:id="rId6"/>
    <p:sldId id="355" r:id="rId7"/>
    <p:sldId id="360" r:id="rId8"/>
    <p:sldId id="361" r:id="rId9"/>
    <p:sldId id="293" r:id="rId10"/>
    <p:sldId id="357" r:id="rId11"/>
    <p:sldId id="35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14"/>
    <p:restoredTop sz="70694"/>
  </p:normalViewPr>
  <p:slideViewPr>
    <p:cSldViewPr snapToGrid="0" snapToObjects="1">
      <p:cViewPr varScale="1">
        <p:scale>
          <a:sx n="54" d="100"/>
          <a:sy n="54" d="100"/>
        </p:scale>
        <p:origin x="98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AF385E-61FB-4E4E-9F1F-17C966D9A5FE}" type="datetimeFigureOut">
              <a:rPr lang="en-US" smtClean="0"/>
              <a:t>3/7/2023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B8BD6D-E86B-1440-A902-92D92677F257}" type="slidenum">
              <a:rPr lang="en-US" smtClean="0"/>
              <a:t>‹#›</a:t>
            </a:fld>
            <a:endParaRPr lang="en-US"/>
          </a:p>
        </p:txBody>
      </p:sp>
    </p:spTree>
    <p:extLst>
      <p:ext uri="{BB962C8B-B14F-4D97-AF65-F5344CB8AC3E}">
        <p14:creationId xmlns:p14="http://schemas.microsoft.com/office/powerpoint/2010/main" val="897484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13CCC-98F1-1142-B152-C3BE214D7A4C}" type="datetimeFigureOut">
              <a:rPr lang="en-US" smtClean="0"/>
              <a:t>3/7/2023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1E6D0-84C0-054D-AAAA-60D3D8FDF2BF}" type="slidenum">
              <a:rPr lang="en-US" smtClean="0"/>
              <a:t>‹#›</a:t>
            </a:fld>
            <a:endParaRPr lang="en-US" dirty="0"/>
          </a:p>
        </p:txBody>
      </p:sp>
    </p:spTree>
    <p:extLst>
      <p:ext uri="{BB962C8B-B14F-4D97-AF65-F5344CB8AC3E}">
        <p14:creationId xmlns:p14="http://schemas.microsoft.com/office/powerpoint/2010/main" val="40483692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and welcome to the third module in the Jerry Holmes Leadership Program mentor training series. In this module, we’ll discuss a key component of our program, the Leadership Development Plan. I’m the director, Kim Wolfinbarger.</a:t>
            </a:r>
          </a:p>
        </p:txBody>
      </p:sp>
      <p:sp>
        <p:nvSpPr>
          <p:cNvPr id="4" name="Slide Number Placeholder 3"/>
          <p:cNvSpPr>
            <a:spLocks noGrp="1"/>
          </p:cNvSpPr>
          <p:nvPr>
            <p:ph type="sldNum" sz="quarter" idx="10"/>
          </p:nvPr>
        </p:nvSpPr>
        <p:spPr/>
        <p:txBody>
          <a:bodyPr/>
          <a:lstStyle/>
          <a:p>
            <a:fld id="{7821E6D0-84C0-054D-AAAA-60D3D8FDF2BF}" type="slidenum">
              <a:rPr lang="en-US" smtClean="0"/>
              <a:t>2</a:t>
            </a:fld>
            <a:endParaRPr lang="en-US" dirty="0"/>
          </a:p>
        </p:txBody>
      </p:sp>
    </p:spTree>
    <p:extLst>
      <p:ext uri="{BB962C8B-B14F-4D97-AF65-F5344CB8AC3E}">
        <p14:creationId xmlns:p14="http://schemas.microsoft.com/office/powerpoint/2010/main" val="2068950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partial list of resources for many of the capabilities is available on our webpage. Students have access to additional content through our course management system. We’re continually adding to this list and would love to know what materials and approaches you and your mentee are 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That’s it for module three. </a:t>
            </a:r>
            <a:r>
              <a:rPr lang="en-US" sz="1200" kern="1200">
                <a:solidFill>
                  <a:schemeClr val="tx1"/>
                </a:solidFill>
                <a:effectLst/>
                <a:latin typeface="+mn-lt"/>
                <a:ea typeface="+mn-ea"/>
                <a:cs typeface="+mn-cs"/>
              </a:rPr>
              <a:t>Thank you for listening.</a:t>
            </a:r>
          </a:p>
        </p:txBody>
      </p:sp>
      <p:sp>
        <p:nvSpPr>
          <p:cNvPr id="4" name="Slide Number Placeholder 3"/>
          <p:cNvSpPr>
            <a:spLocks noGrp="1"/>
          </p:cNvSpPr>
          <p:nvPr>
            <p:ph type="sldNum" sz="quarter" idx="5"/>
          </p:nvPr>
        </p:nvSpPr>
        <p:spPr/>
        <p:txBody>
          <a:bodyPr/>
          <a:lstStyle/>
          <a:p>
            <a:fld id="{7821E6D0-84C0-054D-AAAA-60D3D8FDF2BF}" type="slidenum">
              <a:rPr lang="en-US" smtClean="0"/>
              <a:t>11</a:t>
            </a:fld>
            <a:endParaRPr lang="en-US" dirty="0"/>
          </a:p>
        </p:txBody>
      </p:sp>
    </p:spTree>
    <p:extLst>
      <p:ext uri="{BB962C8B-B14F-4D97-AF65-F5344CB8AC3E}">
        <p14:creationId xmlns:p14="http://schemas.microsoft.com/office/powerpoint/2010/main" val="228528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Module two, we discussed our leadership philosophy and the Leadership Capabilities framework. Our program is organized around 5 pillars: Personal Development, Interpersonal Relationships, Management and Teamwork, Leadership, and Intercultural Competence. Each pillar contains a set of leadership capabilities: skills and attributes we believe technical leaders should possess. While we cover several capabilities each year through our event programming, Holmes Leadership Associates also get to personalize their leadership development experience by creating an individual leadership development plan. Today, we’ll discuss the personal leadership development plan in detail and talk about how you can help your mentee reach their goals.  If you’d like to review the capabilities associated with each pillar, you’ll find that information on our website.</a:t>
            </a:r>
          </a:p>
        </p:txBody>
      </p:sp>
      <p:sp>
        <p:nvSpPr>
          <p:cNvPr id="4" name="Slide Number Placeholder 3"/>
          <p:cNvSpPr>
            <a:spLocks noGrp="1"/>
          </p:cNvSpPr>
          <p:nvPr>
            <p:ph type="sldNum" sz="quarter" idx="5"/>
          </p:nvPr>
        </p:nvSpPr>
        <p:spPr/>
        <p:txBody>
          <a:bodyPr/>
          <a:lstStyle/>
          <a:p>
            <a:fld id="{7821E6D0-84C0-054D-AAAA-60D3D8FDF2BF}" type="slidenum">
              <a:rPr lang="en-US" smtClean="0"/>
              <a:t>3</a:t>
            </a:fld>
            <a:endParaRPr lang="en-US" dirty="0"/>
          </a:p>
        </p:txBody>
      </p:sp>
    </p:spTree>
    <p:extLst>
      <p:ext uri="{BB962C8B-B14F-4D97-AF65-F5344CB8AC3E}">
        <p14:creationId xmlns:p14="http://schemas.microsoft.com/office/powerpoint/2010/main" val="2441399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beginning of the fall semester, each HLA creates a personal leadership development plan, called “LDP” for short. Using an online survey, they read about each capability and rate their own level of competence. There are four levels: Does Not Possess, Introductory, Intermediate, and Advanced. We use MIT’s definitions of each level; the descriptions below are modified only slightly from their Gordon Engineering Leadership Program Handbook.  Let’s take a look at each level: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Does Not Possess means ”I don’t know anything about this capability, or I’ve heard a little about it, or I don’t really see the value.”</a:t>
            </a:r>
          </a:p>
          <a:p>
            <a:r>
              <a:rPr lang="en-US" sz="1200" kern="1200" dirty="0">
                <a:solidFill>
                  <a:schemeClr val="tx1"/>
                </a:solidFill>
                <a:effectLst/>
                <a:latin typeface="+mn-lt"/>
                <a:ea typeface="+mn-ea"/>
                <a:cs typeface="+mn-cs"/>
              </a:rPr>
              <a:t>• Introductory means “I know something about this capability. I can describe it and realize why I might need it, but I need to learn a lot more and practice to be good at it.”</a:t>
            </a:r>
          </a:p>
          <a:p>
            <a:r>
              <a:rPr lang="en-US" sz="1200" kern="1200" dirty="0">
                <a:solidFill>
                  <a:schemeClr val="tx1"/>
                </a:solidFill>
                <a:effectLst/>
                <a:latin typeface="+mn-lt"/>
                <a:ea typeface="+mn-ea"/>
                <a:cs typeface="+mn-cs"/>
              </a:rPr>
              <a:t>• Intermediate means “I can understand and discuss this capability. I’m beginning to internalize these concepts, and I am actively practicing them. I need to learn and practice more in order to become proficient.”</a:t>
            </a:r>
          </a:p>
          <a:p>
            <a:r>
              <a:rPr lang="en-US" sz="1200" kern="1200" dirty="0">
                <a:solidFill>
                  <a:schemeClr val="tx1"/>
                </a:solidFill>
                <a:effectLst/>
                <a:latin typeface="+mn-lt"/>
                <a:ea typeface="+mn-ea"/>
                <a:cs typeface="+mn-cs"/>
              </a:rPr>
              <a:t>• Advanced means “I know enough to explain and demonstrate this capability. I could coach someone else. I embrace this idea completely.”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Advanced, though, does not mean perfect. Just like sports, arts, or math, even at the Advanced level, more practice is always necessary. Leadership development is a continuous improvement process.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remember, the ratings are subjective and personal, so one person’s “Intermediate” may be another person’s “Advanced.” This is OK. Our goal is for each HLA to identify opportunities for personal growth. Once the student has completed ratings for each of the 26 capabilities, they choose three capabilities as their focus for the year. We call these “target capabilities.”</a:t>
            </a:r>
          </a:p>
        </p:txBody>
      </p:sp>
      <p:sp>
        <p:nvSpPr>
          <p:cNvPr id="4" name="Slide Number Placeholder 3"/>
          <p:cNvSpPr>
            <a:spLocks noGrp="1"/>
          </p:cNvSpPr>
          <p:nvPr>
            <p:ph type="sldNum" sz="quarter" idx="10"/>
          </p:nvPr>
        </p:nvSpPr>
        <p:spPr/>
        <p:txBody>
          <a:bodyPr/>
          <a:lstStyle/>
          <a:p>
            <a:fld id="{7821E6D0-84C0-054D-AAAA-60D3D8FDF2BF}" type="slidenum">
              <a:rPr lang="en-US" smtClean="0"/>
              <a:t>4</a:t>
            </a:fld>
            <a:endParaRPr lang="en-US" dirty="0"/>
          </a:p>
        </p:txBody>
      </p:sp>
    </p:spTree>
    <p:extLst>
      <p:ext uri="{BB962C8B-B14F-4D97-AF65-F5344CB8AC3E}">
        <p14:creationId xmlns:p14="http://schemas.microsoft.com/office/powerpoint/2010/main" val="123474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have an example of a fictional student’s LDP.  We’ll call this student Cameron.  Cameron has chosen “Building Positive Relationships” as one of their target capabilities.  Now for each target capability, in addition to listing an initial rating, they also need to provide the reasoning for that initial rating and a create a plan to develop that capability.  As you can see on this slide, Cameron’s plan has some weaknesses.  It is not SMART.</a:t>
            </a:r>
          </a:p>
        </p:txBody>
      </p:sp>
      <p:sp>
        <p:nvSpPr>
          <p:cNvPr id="4" name="Slide Number Placeholder 3"/>
          <p:cNvSpPr>
            <a:spLocks noGrp="1"/>
          </p:cNvSpPr>
          <p:nvPr>
            <p:ph type="sldNum" sz="quarter" idx="5"/>
          </p:nvPr>
        </p:nvSpPr>
        <p:spPr/>
        <p:txBody>
          <a:bodyPr/>
          <a:lstStyle/>
          <a:p>
            <a:fld id="{7821E6D0-84C0-054D-AAAA-60D3D8FDF2BF}" type="slidenum">
              <a:rPr lang="en-US" smtClean="0"/>
              <a:t>5</a:t>
            </a:fld>
            <a:endParaRPr lang="en-US" dirty="0"/>
          </a:p>
        </p:txBody>
      </p:sp>
    </p:spTree>
    <p:extLst>
      <p:ext uri="{BB962C8B-B14F-4D97-AF65-F5344CB8AC3E}">
        <p14:creationId xmlns:p14="http://schemas.microsoft.com/office/powerpoint/2010/main" val="48735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encourage students to use the SMART goals process to help them set goals and develop an action plan. So, what do we mean by SMART? The acronym stands for Specific, Measurable, Action-oriented, Realistic, and Timely, or Time-bound, depending on how you apply the model. You can read more about SMART goals in Chapter 5 of your mentor’s guidebook. So how might a mentor help Cameron create a SMART plan for building positive relationships?</a:t>
            </a:r>
          </a:p>
        </p:txBody>
      </p:sp>
      <p:sp>
        <p:nvSpPr>
          <p:cNvPr id="4" name="Slide Number Placeholder 3"/>
          <p:cNvSpPr>
            <a:spLocks noGrp="1"/>
          </p:cNvSpPr>
          <p:nvPr>
            <p:ph type="sldNum" sz="quarter" idx="5"/>
          </p:nvPr>
        </p:nvSpPr>
        <p:spPr/>
        <p:txBody>
          <a:bodyPr/>
          <a:lstStyle/>
          <a:p>
            <a:fld id="{7821E6D0-84C0-054D-AAAA-60D3D8FDF2BF}" type="slidenum">
              <a:rPr lang="en-US" smtClean="0"/>
              <a:t>6</a:t>
            </a:fld>
            <a:endParaRPr lang="en-US" dirty="0"/>
          </a:p>
        </p:txBody>
      </p:sp>
    </p:spTree>
    <p:extLst>
      <p:ext uri="{BB962C8B-B14F-4D97-AF65-F5344CB8AC3E}">
        <p14:creationId xmlns:p14="http://schemas.microsoft.com/office/powerpoint/2010/main" val="213319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Cameron’s rationale is vague, and their plan lacks detail.  What do they mean by “not a people person” and how are they are going to “be more approachable”?  Having a plan that isn’t SMART, is not unusual.  Over the years, we’ve found that students struggle with being specific about their goals and creating a realistic plan with action steps.   This is a place where mentors can help.  </a:t>
            </a:r>
          </a:p>
        </p:txBody>
      </p:sp>
      <p:sp>
        <p:nvSpPr>
          <p:cNvPr id="4" name="Slide Number Placeholder 3"/>
          <p:cNvSpPr>
            <a:spLocks noGrp="1"/>
          </p:cNvSpPr>
          <p:nvPr>
            <p:ph type="sldNum" sz="quarter" idx="5"/>
          </p:nvPr>
        </p:nvSpPr>
        <p:spPr/>
        <p:txBody>
          <a:bodyPr/>
          <a:lstStyle/>
          <a:p>
            <a:fld id="{7821E6D0-84C0-054D-AAAA-60D3D8FDF2BF}" type="slidenum">
              <a:rPr lang="en-US" smtClean="0"/>
              <a:t>7</a:t>
            </a:fld>
            <a:endParaRPr lang="en-US" dirty="0"/>
          </a:p>
        </p:txBody>
      </p:sp>
    </p:spTree>
    <p:extLst>
      <p:ext uri="{BB962C8B-B14F-4D97-AF65-F5344CB8AC3E}">
        <p14:creationId xmlns:p14="http://schemas.microsoft.com/office/powerpoint/2010/main" val="3725854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one example of a SMART action plan.  Let’s say that you and Cameron decided to read a book together.  Notice that all the steps listed on this table are specific actions and each one has a due date.  You and Cameron should collaborate on selecting actions and setting due dates.  As a mentor, you should not be dictating assignments.  You should, however, help Cameron make sure that the tasks and the due dates are realistic.  They should neither be ambitious nor too loose.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how are these tasks going to be measured?  The answer for a few of these is obvious.  It’s easy to track to how much of the book you’ve read for example, but what about qualitative assessments?  In this case, Cameron wants to become more approachable.  That’s inherently a qualitative judgement.  So how might Cameron know whether they’ve made progress?  We suggest using a journal.  Reflecting on behaviors and the outcomes will help Cameron more accurately assess what they are doing and why and the journal provides a good reference and accountability tool for use during midterm meetings.  Over time, Cameron will have a record of what worked and what didn’t, and they can experiment with different approaches.  Note that this plan isn’t completely fleshed out.  It may not be realistic to build a full plan for each target capability at the beginning of the semester.  So here, Cameron and their mentor decided to update the plan during their meeting on November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Defining goals clearly and establishing a road map for progress is essential, but just as essential is follow-up.  We encourage the students to talk about their goals with their mentors early, but we also want mentors to check with students on their progress.  Discussing their progress on the target capabilities should be a part of every mentor meeting.</a:t>
            </a:r>
          </a:p>
        </p:txBody>
      </p:sp>
      <p:sp>
        <p:nvSpPr>
          <p:cNvPr id="4" name="Slide Number Placeholder 3"/>
          <p:cNvSpPr>
            <a:spLocks noGrp="1"/>
          </p:cNvSpPr>
          <p:nvPr>
            <p:ph type="sldNum" sz="quarter" idx="5"/>
          </p:nvPr>
        </p:nvSpPr>
        <p:spPr/>
        <p:txBody>
          <a:bodyPr/>
          <a:lstStyle/>
          <a:p>
            <a:fld id="{7821E6D0-84C0-054D-AAAA-60D3D8FDF2BF}" type="slidenum">
              <a:rPr lang="en-US" smtClean="0"/>
              <a:t>8</a:t>
            </a:fld>
            <a:endParaRPr lang="en-US" dirty="0"/>
          </a:p>
        </p:txBody>
      </p:sp>
    </p:spTree>
    <p:extLst>
      <p:ext uri="{BB962C8B-B14F-4D97-AF65-F5344CB8AC3E}">
        <p14:creationId xmlns:p14="http://schemas.microsoft.com/office/powerpoint/2010/main" val="1256310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help your mentee define their goals and create an action plan, keep the CATSU model in mind. We covered that in the first training module. CATSU, you’ll remember, stands for the key mentoring activities of Coaching, Advising, Teaching, Storytelling, and the catch-all term, Undefined. Helping your mentee create an action plan for their target capabilities falls under the Coaching and Advising portions of the model. When you’re helping the student identify their goals, you’ll use the Coaching skillset—asking curious and open-ended questions. Making the goals SMART will require skills from the Coaching and Advising skillsets. We’ll talk more about the Advising skillset in a future module. For now, just remember to exercise restraint. Don’t do all the work for the student and remember that your mentee is creative and resourceful.</a:t>
            </a:r>
          </a:p>
        </p:txBody>
      </p:sp>
      <p:sp>
        <p:nvSpPr>
          <p:cNvPr id="4" name="Slide Number Placeholder 3"/>
          <p:cNvSpPr>
            <a:spLocks noGrp="1"/>
          </p:cNvSpPr>
          <p:nvPr>
            <p:ph type="sldNum" sz="quarter" idx="10"/>
          </p:nvPr>
        </p:nvSpPr>
        <p:spPr/>
        <p:txBody>
          <a:bodyPr/>
          <a:lstStyle/>
          <a:p>
            <a:fld id="{DFCED196-E4CA-1343-827B-AEA595C98F3B}" type="slidenum">
              <a:rPr lang="en-US" smtClean="0"/>
              <a:t>9</a:t>
            </a:fld>
            <a:endParaRPr lang="en-US" dirty="0"/>
          </a:p>
        </p:txBody>
      </p:sp>
    </p:spTree>
    <p:extLst>
      <p:ext uri="{BB962C8B-B14F-4D97-AF65-F5344CB8AC3E}">
        <p14:creationId xmlns:p14="http://schemas.microsoft.com/office/powerpoint/2010/main" val="3661330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HLAs rate themselves three times during the year: in October, in late January or early February, and in April.  So, ask your mentee about their LDP at every meeting.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focus on a leadership development plan is what distinguishes our mentorship program from other professional mentorship efforts. As a JHLP mentor, you’re not just giving advice about careers and coursework, you are guiding our Holmes Leadership Associates as they develop as leaders</a:t>
            </a:r>
            <a:endParaRPr lang="en-US" dirty="0"/>
          </a:p>
        </p:txBody>
      </p:sp>
      <p:sp>
        <p:nvSpPr>
          <p:cNvPr id="4" name="Slide Number Placeholder 3"/>
          <p:cNvSpPr>
            <a:spLocks noGrp="1"/>
          </p:cNvSpPr>
          <p:nvPr>
            <p:ph type="sldNum" sz="quarter" idx="5"/>
          </p:nvPr>
        </p:nvSpPr>
        <p:spPr/>
        <p:txBody>
          <a:bodyPr/>
          <a:lstStyle/>
          <a:p>
            <a:fld id="{7821E6D0-84C0-054D-AAAA-60D3D8FDF2BF}" type="slidenum">
              <a:rPr lang="en-US" smtClean="0"/>
              <a:t>10</a:t>
            </a:fld>
            <a:endParaRPr lang="en-US" dirty="0"/>
          </a:p>
        </p:txBody>
      </p:sp>
    </p:spTree>
    <p:extLst>
      <p:ext uri="{BB962C8B-B14F-4D97-AF65-F5344CB8AC3E}">
        <p14:creationId xmlns:p14="http://schemas.microsoft.com/office/powerpoint/2010/main" val="7067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1" y="-91822"/>
            <a:ext cx="9237547" cy="6949822"/>
          </a:xfrm>
          <a:prstGeom prst="rect">
            <a:avLst/>
          </a:prstGeom>
          <a:gradFill flip="none" rotWithShape="1">
            <a:gsLst>
              <a:gs pos="0">
                <a:srgbClr val="B30838"/>
              </a:gs>
              <a:gs pos="100000">
                <a:srgbClr val="780004"/>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13391" y="1988043"/>
            <a:ext cx="9441651" cy="2963877"/>
          </a:xfrm>
          <a:prstGeom prst="rect">
            <a:avLst/>
          </a:prstGeom>
          <a:solidFill>
            <a:schemeClr val="bg1"/>
          </a:solidFill>
          <a:ln w="28575" cmpd="sng">
            <a:solidFill>
              <a:srgbClr val="780004"/>
            </a:solidFill>
          </a:ln>
          <a:effectLst>
            <a:outerShdw blurRad="254000" sx="108000" sy="108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65489" y="2374024"/>
            <a:ext cx="8752875" cy="1373130"/>
          </a:xfrm>
        </p:spPr>
        <p:txBody>
          <a:bodyPr/>
          <a:lstStyle>
            <a:lvl1pPr algn="ctr">
              <a:defRPr>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265489" y="4084843"/>
            <a:ext cx="8752874" cy="775703"/>
          </a:xfrm>
        </p:spPr>
        <p:txBody>
          <a:bodyPr/>
          <a:lstStyle>
            <a:lvl1pPr marL="0" indent="0" algn="ctr">
              <a:buNone/>
              <a:defRPr i="1">
                <a:solidFill>
                  <a:srgbClr val="404040"/>
                </a:solidFill>
                <a:latin typeface="Garamond"/>
                <a:cs typeface="Garamon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90" y="489635"/>
            <a:ext cx="3359427" cy="1081416"/>
          </a:xfrm>
          <a:prstGeom prst="rect">
            <a:avLst/>
          </a:prstGeom>
        </p:spPr>
      </p:pic>
    </p:spTree>
    <p:extLst>
      <p:ext uri="{BB962C8B-B14F-4D97-AF65-F5344CB8AC3E}">
        <p14:creationId xmlns:p14="http://schemas.microsoft.com/office/powerpoint/2010/main" val="290343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57137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406364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139751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238913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335378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1451803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91223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92622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85955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341825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267560"/>
            <a:ext cx="9144000" cy="617673"/>
          </a:xfrm>
          <a:prstGeom prst="rect">
            <a:avLst/>
          </a:prstGeom>
          <a:gradFill flip="none" rotWithShape="1">
            <a:gsLst>
              <a:gs pos="0">
                <a:srgbClr val="B30838"/>
              </a:gs>
              <a:gs pos="100000">
                <a:srgbClr val="780004"/>
              </a:gs>
            </a:gsLst>
            <a:path path="circle">
              <a:fillToRect l="50000" t="50000" r="50000" b="50000"/>
            </a:path>
            <a:tileRect/>
          </a:gra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latin typeface="Garamond"/>
                <a:cs typeface="Garamond"/>
              </a:defRPr>
            </a:lvl1pPr>
          </a:lstStyle>
          <a:p>
            <a:fld id="{DCE67FE7-088F-644C-A4E1-5C976CC91848}" type="slidenum">
              <a:rPr lang="en-US" smtClean="0"/>
              <a:t>‹#›</a:t>
            </a:fld>
            <a:endParaRPr lang="en-US" dirty="0"/>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3704" y="6329846"/>
            <a:ext cx="1642979" cy="528883"/>
          </a:xfrm>
          <a:prstGeom prst="rect">
            <a:avLst/>
          </a:prstGeom>
        </p:spPr>
      </p:pic>
    </p:spTree>
    <p:extLst>
      <p:ext uri="{BB962C8B-B14F-4D97-AF65-F5344CB8AC3E}">
        <p14:creationId xmlns:p14="http://schemas.microsoft.com/office/powerpoint/2010/main" val="1632137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6000" b="0" kern="1200">
          <a:solidFill>
            <a:schemeClr val="tx1"/>
          </a:solidFill>
          <a:latin typeface="+mj-lt"/>
          <a:ea typeface="+mj-ea"/>
          <a:cs typeface="Garamond"/>
        </a:defRPr>
      </a:lvl1pPr>
    </p:titleStyle>
    <p:bodyStyle>
      <a:lvl1pPr marL="342900" indent="-342900" algn="l" defTabSz="457200" rtl="0" eaLnBrk="1" latinLnBrk="0" hangingPunct="1">
        <a:spcBef>
          <a:spcPct val="20000"/>
        </a:spcBef>
        <a:buClrTx/>
        <a:buFont typeface="Arial"/>
        <a:buChar char="•"/>
        <a:defRPr sz="3200" kern="1200">
          <a:solidFill>
            <a:schemeClr val="tx1"/>
          </a:solidFill>
          <a:latin typeface="+mn-lt"/>
          <a:ea typeface="+mn-ea"/>
          <a:cs typeface="Trebuchet MS"/>
        </a:defRPr>
      </a:lvl1pPr>
      <a:lvl2pPr marL="742950" indent="-285750" algn="l" defTabSz="457200" rtl="0" eaLnBrk="1" latinLnBrk="0" hangingPunct="1">
        <a:spcBef>
          <a:spcPct val="20000"/>
        </a:spcBef>
        <a:buClrTx/>
        <a:buFont typeface="Arial"/>
        <a:buChar char="•"/>
        <a:defRPr sz="2800" kern="1200">
          <a:solidFill>
            <a:schemeClr val="tx1"/>
          </a:solidFill>
          <a:latin typeface="+mn-lt"/>
          <a:ea typeface="+mn-ea"/>
          <a:cs typeface="Trebuchet MS"/>
        </a:defRPr>
      </a:lvl2pPr>
      <a:lvl3pPr marL="1143000" indent="-228600" algn="l" defTabSz="457200" rtl="0" eaLnBrk="1" latinLnBrk="0" hangingPunct="1">
        <a:spcBef>
          <a:spcPct val="20000"/>
        </a:spcBef>
        <a:buClrTx/>
        <a:buFont typeface="Arial"/>
        <a:buChar char="•"/>
        <a:defRPr sz="2400" kern="1200">
          <a:solidFill>
            <a:schemeClr val="tx1"/>
          </a:solidFill>
          <a:latin typeface="+mn-lt"/>
          <a:ea typeface="+mn-ea"/>
          <a:cs typeface="Trebuchet MS"/>
        </a:defRPr>
      </a:lvl3pPr>
      <a:lvl4pPr marL="1714500" indent="-342900" algn="l" defTabSz="457200" rtl="0" eaLnBrk="1" latinLnBrk="0" hangingPunct="1">
        <a:spcBef>
          <a:spcPct val="20000"/>
        </a:spcBef>
        <a:buClrTx/>
        <a:buFont typeface="Arial"/>
        <a:buChar char="•"/>
        <a:defRPr sz="2000" kern="1200">
          <a:solidFill>
            <a:schemeClr val="tx1"/>
          </a:solidFill>
          <a:latin typeface="+mn-lt"/>
          <a:ea typeface="+mn-ea"/>
          <a:cs typeface="Trebuchet MS"/>
        </a:defRPr>
      </a:lvl4pPr>
      <a:lvl5pPr marL="2057400" indent="-228600" algn="l" defTabSz="457200" rtl="0" eaLnBrk="1" latinLnBrk="0" hangingPunct="1">
        <a:spcBef>
          <a:spcPct val="20000"/>
        </a:spcBef>
        <a:buClrTx/>
        <a:buFont typeface="Arial"/>
        <a:buChar char="•"/>
        <a:defRPr sz="2000" kern="1200">
          <a:solidFill>
            <a:schemeClr val="tx1"/>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u.edu/content/dam/CoE/JHLP/mentor-training/MentorMod3fullaudio.mp3" TargetMode="External"/><Relationship Id="rId2" Type="http://schemas.openxmlformats.org/officeDocument/2006/relationships/hyperlink" Target="http://www.ou.edu/content/dam/CoE/JHLP/mentor-training/mentor-module-transcript3.docx"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2" Type="http://schemas.microsoft.com/office/2007/relationships/media" Target="../media/media9.mp3"/><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p3"/><Relationship Id="rId7" Type="http://schemas.openxmlformats.org/officeDocument/2006/relationships/hyperlink" Target="https://www.ou.edu/content/dam/coe/docs/jhlp/JHLP%20Capabilities%202017.pdf" TargetMode="External"/><Relationship Id="rId2" Type="http://schemas.microsoft.com/office/2007/relationships/media" Target="../media/media10.mp3"/><Relationship Id="rId1" Type="http://schemas.openxmlformats.org/officeDocument/2006/relationships/tags" Target="../tags/tag10.xml"/><Relationship Id="rId6" Type="http://schemas.openxmlformats.org/officeDocument/2006/relationships/hyperlink" Target="https://www.ou.edu/coe/explore/student-life/leadership/about-the-jhlp-program#philosophy" TargetMode="Externa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2" Type="http://schemas.microsoft.com/office/2007/relationships/media" Target="../media/media5.mp3"/><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2" Type="http://schemas.microsoft.com/office/2007/relationships/media" Target="../media/media6.mp3"/><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2" Type="http://schemas.microsoft.com/office/2007/relationships/media" Target="../media/media7.mp3"/><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p3"/><Relationship Id="rId2" Type="http://schemas.microsoft.com/office/2007/relationships/media" Target="../media/media8.mp3"/><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82BB-A659-A549-A1D1-5125C8BF7ACD}"/>
              </a:ext>
            </a:extLst>
          </p:cNvPr>
          <p:cNvSpPr>
            <a:spLocks noGrp="1"/>
          </p:cNvSpPr>
          <p:nvPr>
            <p:ph type="title"/>
          </p:nvPr>
        </p:nvSpPr>
        <p:spPr/>
        <p:txBody>
          <a:bodyPr/>
          <a:lstStyle/>
          <a:p>
            <a:r>
              <a:rPr lang="en-US" dirty="0"/>
              <a:t>Instructions</a:t>
            </a:r>
          </a:p>
        </p:txBody>
      </p:sp>
      <p:sp>
        <p:nvSpPr>
          <p:cNvPr id="3" name="Content Placeholder 2">
            <a:extLst>
              <a:ext uri="{FF2B5EF4-FFF2-40B4-BE49-F238E27FC236}">
                <a16:creationId xmlns:a16="http://schemas.microsoft.com/office/drawing/2014/main" id="{D2613C22-9C0F-6A4E-A6BB-60F6BEE2BBDC}"/>
              </a:ext>
            </a:extLst>
          </p:cNvPr>
          <p:cNvSpPr>
            <a:spLocks noGrp="1"/>
          </p:cNvSpPr>
          <p:nvPr>
            <p:ph idx="1"/>
          </p:nvPr>
        </p:nvSpPr>
        <p:spPr/>
        <p:txBody>
          <a:bodyPr>
            <a:normAutofit fontScale="70000" lnSpcReduction="20000"/>
          </a:bodyPr>
          <a:lstStyle/>
          <a:p>
            <a:r>
              <a:rPr lang="en-US" dirty="0"/>
              <a:t>This slide deck contains narration.  A transcript is available </a:t>
            </a:r>
            <a:r>
              <a:rPr lang="en-US" dirty="0">
                <a:hlinkClick r:id="rId2"/>
              </a:rPr>
              <a:t>here</a:t>
            </a:r>
            <a:r>
              <a:rPr lang="en-US" dirty="0"/>
              <a:t>.</a:t>
            </a:r>
          </a:p>
          <a:p>
            <a:r>
              <a:rPr lang="en-US" dirty="0"/>
              <a:t>To play the slide show, go to the Slide Show menu and choose Play from Start.</a:t>
            </a:r>
          </a:p>
          <a:p>
            <a:r>
              <a:rPr lang="en-US" dirty="0"/>
              <a:t>To play the narration:</a:t>
            </a:r>
          </a:p>
          <a:p>
            <a:pPr lvl="1"/>
            <a:r>
              <a:rPr lang="en-US" dirty="0"/>
              <a:t>Find the speaker icon in the bottom left corner of the slide.</a:t>
            </a:r>
          </a:p>
          <a:p>
            <a:pPr lvl="1"/>
            <a:r>
              <a:rPr lang="en-US" dirty="0"/>
              <a:t>Move your mouse over the speaker icon. A progress bar will appear.</a:t>
            </a:r>
          </a:p>
          <a:p>
            <a:pPr lvl="1"/>
            <a:r>
              <a:rPr lang="en-US" dirty="0"/>
              <a:t>Click the Play button (triangle at left side of bar).</a:t>
            </a:r>
          </a:p>
          <a:p>
            <a:pPr lvl="1"/>
            <a:r>
              <a:rPr lang="en-US" dirty="0"/>
              <a:t>After a few seconds, the progress bar will disappear. Moving the mouse over the speaker icon will cause the progress bar to reappear.</a:t>
            </a:r>
          </a:p>
          <a:p>
            <a:r>
              <a:rPr lang="en-US" dirty="0"/>
              <a:t>When the narration ends, advance to the next slide by pressing the right arrow key on your keyboard.</a:t>
            </a:r>
          </a:p>
          <a:p>
            <a:r>
              <a:rPr lang="en-US" dirty="0"/>
              <a:t>If you prefer to listen to the audio without using the slide deck, download the mp3 file </a:t>
            </a:r>
            <a:r>
              <a:rPr lang="en-US" dirty="0">
                <a:hlinkClick r:id="rId3"/>
              </a:rPr>
              <a:t>here</a:t>
            </a:r>
            <a:r>
              <a:rPr lang="en-US" dirty="0"/>
              <a:t>.</a:t>
            </a:r>
          </a:p>
        </p:txBody>
      </p:sp>
    </p:spTree>
    <p:extLst>
      <p:ext uri="{BB962C8B-B14F-4D97-AF65-F5344CB8AC3E}">
        <p14:creationId xmlns:p14="http://schemas.microsoft.com/office/powerpoint/2010/main" val="1594910495"/>
      </p:ext>
    </p:extLst>
  </p:cSld>
  <p:clrMapOvr>
    <a:masterClrMapping/>
  </p:clrMapOvr>
  <mc:AlternateContent xmlns:mc="http://schemas.openxmlformats.org/markup-compatibility/2006" xmlns:p14="http://schemas.microsoft.com/office/powerpoint/2010/main">
    <mc:Choice Requires="p14">
      <p:transition spd="slow" p14:dur="2000" advTm="16448"/>
    </mc:Choice>
    <mc:Fallback xmlns="">
      <p:transition spd="slow" advTm="164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FCDD-C20D-B34E-8438-71A6E3C77E6D}"/>
              </a:ext>
            </a:extLst>
          </p:cNvPr>
          <p:cNvSpPr>
            <a:spLocks noGrp="1"/>
          </p:cNvSpPr>
          <p:nvPr>
            <p:ph type="title"/>
          </p:nvPr>
        </p:nvSpPr>
        <p:spPr/>
        <p:txBody>
          <a:bodyPr/>
          <a:lstStyle/>
          <a:p>
            <a:r>
              <a:rPr lang="en-US" sz="4800" dirty="0"/>
              <a:t>The LDP Schedule</a:t>
            </a:r>
          </a:p>
        </p:txBody>
      </p:sp>
      <p:sp>
        <p:nvSpPr>
          <p:cNvPr id="3" name="Content Placeholder 2">
            <a:extLst>
              <a:ext uri="{FF2B5EF4-FFF2-40B4-BE49-F238E27FC236}">
                <a16:creationId xmlns:a16="http://schemas.microsoft.com/office/drawing/2014/main" id="{AC3861A4-A537-3A41-9EC5-E290E5B5853C}"/>
              </a:ext>
            </a:extLst>
          </p:cNvPr>
          <p:cNvSpPr>
            <a:spLocks noGrp="1"/>
          </p:cNvSpPr>
          <p:nvPr>
            <p:ph idx="1"/>
          </p:nvPr>
        </p:nvSpPr>
        <p:spPr>
          <a:xfrm>
            <a:off x="457200" y="1600200"/>
            <a:ext cx="8229600" cy="3965713"/>
          </a:xfrm>
        </p:spPr>
        <p:txBody>
          <a:bodyPr>
            <a:normAutofit/>
          </a:bodyPr>
          <a:lstStyle/>
          <a:p>
            <a:r>
              <a:rPr lang="en-US" sz="2800" dirty="0"/>
              <a:t>HLAs rate themselves three times during the year</a:t>
            </a:r>
          </a:p>
          <a:p>
            <a:pPr lvl="1"/>
            <a:r>
              <a:rPr lang="en-US" dirty="0"/>
              <a:t>October</a:t>
            </a:r>
          </a:p>
          <a:p>
            <a:pPr lvl="1"/>
            <a:r>
              <a:rPr lang="en-US" dirty="0"/>
              <a:t>Late January/early February</a:t>
            </a:r>
          </a:p>
          <a:p>
            <a:pPr lvl="1"/>
            <a:r>
              <a:rPr lang="en-US" dirty="0"/>
              <a:t>April</a:t>
            </a:r>
          </a:p>
          <a:p>
            <a:r>
              <a:rPr lang="en-US" dirty="0"/>
              <a:t>Ask your mentee about their LDP</a:t>
            </a:r>
          </a:p>
          <a:p>
            <a:pPr lvl="1"/>
            <a:r>
              <a:rPr lang="en-US" dirty="0"/>
              <a:t>during Meeting 2 (SMART Goals)</a:t>
            </a:r>
          </a:p>
          <a:p>
            <a:pPr lvl="1"/>
            <a:r>
              <a:rPr lang="en-US" dirty="0"/>
              <a:t>and at every meeting thereafter</a:t>
            </a:r>
          </a:p>
        </p:txBody>
      </p:sp>
      <p:pic>
        <p:nvPicPr>
          <p:cNvPr id="4" name="Online Media 3" descr="9 LDPSchedule.mp3">
            <a:hlinkClick r:id="" action="ppaction://media"/>
            <a:extLst>
              <a:ext uri="{FF2B5EF4-FFF2-40B4-BE49-F238E27FC236}">
                <a16:creationId xmlns:a16="http://schemas.microsoft.com/office/drawing/2014/main" id="{D13CF50D-EFB8-044C-8EE5-4619DC6A40A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159513"/>
            <a:ext cx="812800" cy="812800"/>
          </a:xfrm>
          <a:prstGeom prst="rect">
            <a:avLst/>
          </a:prstGeom>
        </p:spPr>
      </p:pic>
    </p:spTree>
    <p:custDataLst>
      <p:tags r:id="rId1"/>
    </p:custDataLst>
    <p:extLst>
      <p:ext uri="{BB962C8B-B14F-4D97-AF65-F5344CB8AC3E}">
        <p14:creationId xmlns:p14="http://schemas.microsoft.com/office/powerpoint/2010/main" val="2336558443"/>
      </p:ext>
    </p:extLst>
  </p:cSld>
  <p:clrMapOvr>
    <a:masterClrMapping/>
  </p:clrMapOvr>
  <mc:AlternateContent xmlns:mc="http://schemas.openxmlformats.org/markup-compatibility/2006" xmlns:p14="http://schemas.microsoft.com/office/powerpoint/2010/main">
    <mc:Choice Requires="p14">
      <p:transition spd="slow" p14:dur="2000" advTm="31656"/>
    </mc:Choice>
    <mc:Fallback xmlns="">
      <p:transition spd="slow" advTm="316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20" objId="4"/>
        <p14:stopEvt time="29599"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D1AE-75A0-5A43-A7F8-B04C74F47D7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1CE823C-91D6-B149-8CF0-6E394BF37FB6}"/>
              </a:ext>
            </a:extLst>
          </p:cNvPr>
          <p:cNvSpPr>
            <a:spLocks noGrp="1"/>
          </p:cNvSpPr>
          <p:nvPr>
            <p:ph idx="1"/>
          </p:nvPr>
        </p:nvSpPr>
        <p:spPr/>
        <p:txBody>
          <a:bodyPr/>
          <a:lstStyle/>
          <a:p>
            <a:r>
              <a:rPr lang="en-US" sz="2800" dirty="0"/>
              <a:t>SMART Goals</a:t>
            </a:r>
          </a:p>
          <a:p>
            <a:pPr lvl="1"/>
            <a:r>
              <a:rPr lang="en-US" sz="2400" i="1" dirty="0"/>
              <a:t>The Mentor’s Guide </a:t>
            </a:r>
            <a:r>
              <a:rPr lang="en-US" sz="2400" dirty="0"/>
              <a:t>by Lois Zachary, Chapter 5</a:t>
            </a:r>
          </a:p>
          <a:p>
            <a:pPr marL="457200" lvl="1" indent="0">
              <a:buNone/>
            </a:pPr>
            <a:endParaRPr lang="en-US" sz="2400" dirty="0"/>
          </a:p>
          <a:p>
            <a:r>
              <a:rPr lang="en-US" sz="2800" dirty="0"/>
              <a:t>JHLP Leadership Philosophy &amp; Capabilities</a:t>
            </a:r>
          </a:p>
          <a:p>
            <a:pPr lvl="1"/>
            <a:r>
              <a:rPr lang="en-US" sz="2000" dirty="0">
                <a:hlinkClick r:id="rId6"/>
              </a:rPr>
              <a:t>https://www.ou.edu/coe/explore/student-life/leadership/about-the-jhlp-program#philosophy</a:t>
            </a:r>
            <a:r>
              <a:rPr lang="en-US" sz="2000" dirty="0"/>
              <a:t> </a:t>
            </a:r>
            <a:endParaRPr lang="en-US" sz="2800" dirty="0"/>
          </a:p>
          <a:p>
            <a:endParaRPr lang="en-US" sz="2800" dirty="0"/>
          </a:p>
          <a:p>
            <a:r>
              <a:rPr lang="en-US" sz="2800" dirty="0"/>
              <a:t>Resources by Capability</a:t>
            </a:r>
          </a:p>
          <a:p>
            <a:pPr lvl="1"/>
            <a:r>
              <a:rPr lang="en-US" sz="2000" dirty="0">
                <a:hlinkClick r:id="rId7"/>
              </a:rPr>
              <a:t>https://www.ou.edu/content/dam/coe/docs/jhlp/JHLP%20Capabilities%202017.pdf</a:t>
            </a:r>
            <a:r>
              <a:rPr lang="en-US" sz="2000" dirty="0"/>
              <a:t> </a:t>
            </a:r>
          </a:p>
        </p:txBody>
      </p:sp>
      <p:pic>
        <p:nvPicPr>
          <p:cNvPr id="4" name="Online Media 3" descr="10 ConclusionMod3.mp3">
            <a:hlinkClick r:id="" action="ppaction://media"/>
            <a:extLst>
              <a:ext uri="{FF2B5EF4-FFF2-40B4-BE49-F238E27FC236}">
                <a16:creationId xmlns:a16="http://schemas.microsoft.com/office/drawing/2014/main" id="{7A978D84-5C73-144F-994D-C3A869F6157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53255" y="5257800"/>
            <a:ext cx="812800" cy="812800"/>
          </a:xfrm>
          <a:prstGeom prst="rect">
            <a:avLst/>
          </a:prstGeom>
        </p:spPr>
      </p:pic>
    </p:spTree>
    <p:custDataLst>
      <p:tags r:id="rId1"/>
    </p:custDataLst>
    <p:extLst>
      <p:ext uri="{BB962C8B-B14F-4D97-AF65-F5344CB8AC3E}">
        <p14:creationId xmlns:p14="http://schemas.microsoft.com/office/powerpoint/2010/main" val="1853320910"/>
      </p:ext>
    </p:extLst>
  </p:cSld>
  <p:clrMapOvr>
    <a:masterClrMapping/>
  </p:clrMapOvr>
  <mc:AlternateContent xmlns:mc="http://schemas.openxmlformats.org/markup-compatibility/2006" xmlns:p14="http://schemas.microsoft.com/office/powerpoint/2010/main">
    <mc:Choice Requires="p14">
      <p:transition spd="slow" p14:dur="2000" advTm="23355"/>
    </mc:Choice>
    <mc:Fallback xmlns="">
      <p:transition spd="slow" advTm="233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95" objId="4"/>
        <p14:stopEvt time="21634"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6C94002-E06C-0640-AA1D-881270189484}"/>
              </a:ext>
            </a:extLst>
          </p:cNvPr>
          <p:cNvSpPr txBox="1">
            <a:spLocks/>
          </p:cNvSpPr>
          <p:nvPr/>
        </p:nvSpPr>
        <p:spPr>
          <a:xfrm>
            <a:off x="3186952" y="1071245"/>
            <a:ext cx="5777754" cy="2065485"/>
          </a:xfrm>
          <a:prstGeom prst="rect">
            <a:avLst/>
          </a:prstGeom>
        </p:spPr>
        <p:txBody>
          <a:bodyPr anchor="t"/>
          <a:lstStyle>
            <a:lvl1pPr algn="ctr" defTabSz="457200" rtl="0" eaLnBrk="1" latinLnBrk="0" hangingPunct="1">
              <a:spcBef>
                <a:spcPct val="0"/>
              </a:spcBef>
              <a:buNone/>
              <a:defRPr sz="6000" b="0" kern="1200">
                <a:solidFill>
                  <a:srgbClr val="B30838"/>
                </a:solidFill>
                <a:latin typeface="Garamond"/>
                <a:ea typeface="+mj-ea"/>
                <a:cs typeface="Garamond"/>
              </a:defRPr>
            </a:lvl1pPr>
          </a:lstStyle>
          <a:p>
            <a:pPr algn="l"/>
            <a:r>
              <a:rPr lang="en-US" sz="5400" dirty="0">
                <a:solidFill>
                  <a:schemeClr val="tx1"/>
                </a:solidFill>
                <a:latin typeface="Franklin Gothic Medium" charset="0"/>
                <a:ea typeface="Franklin Gothic Medium" charset="0"/>
                <a:cs typeface="Franklin Gothic Medium" charset="0"/>
              </a:rPr>
              <a:t>Mentor Training</a:t>
            </a:r>
            <a:br>
              <a:rPr lang="en-US" sz="3600" dirty="0">
                <a:latin typeface="Franklin Gothic Medium" charset="0"/>
                <a:cs typeface="Franklin Gothic Medium" charset="0"/>
              </a:rPr>
            </a:br>
            <a:br>
              <a:rPr lang="en-US" sz="4000" dirty="0">
                <a:latin typeface="Franklin Gothic Medium" charset="0"/>
                <a:cs typeface="Franklin Gothic Medium" charset="0"/>
              </a:rPr>
            </a:br>
            <a:r>
              <a:rPr lang="en-US" sz="3600" dirty="0">
                <a:latin typeface="Franklin Gothic Medium" charset="0"/>
                <a:cs typeface="Franklin Gothic Medium" charset="0"/>
              </a:rPr>
              <a:t>Module 3: The Leadership Development Plan</a:t>
            </a:r>
            <a:endParaRPr lang="en-US" sz="4000" dirty="0">
              <a:latin typeface="Franklin Gothic Medium" charset="0"/>
              <a:cs typeface="Franklin Gothic Medium" charset="0"/>
            </a:endParaRPr>
          </a:p>
        </p:txBody>
      </p:sp>
      <p:pic>
        <p:nvPicPr>
          <p:cNvPr id="7" name="Picture 6">
            <a:extLst>
              <a:ext uri="{FF2B5EF4-FFF2-40B4-BE49-F238E27FC236}">
                <a16:creationId xmlns:a16="http://schemas.microsoft.com/office/drawing/2014/main" id="{993EB1FC-A02E-0742-8A09-0893D3F33236}"/>
              </a:ext>
            </a:extLst>
          </p:cNvPr>
          <p:cNvPicPr>
            <a:picLocks noChangeAspect="1"/>
          </p:cNvPicPr>
          <p:nvPr/>
        </p:nvPicPr>
        <p:blipFill>
          <a:blip r:embed="rId6"/>
          <a:stretch>
            <a:fillRect/>
          </a:stretch>
        </p:blipFill>
        <p:spPr>
          <a:xfrm>
            <a:off x="-6724" y="732200"/>
            <a:ext cx="3189634" cy="2743574"/>
          </a:xfrm>
          <a:prstGeom prst="rect">
            <a:avLst/>
          </a:prstGeom>
        </p:spPr>
      </p:pic>
      <p:pic>
        <p:nvPicPr>
          <p:cNvPr id="2" name="Online Media 1" descr="1 IntroMod3.mp3">
            <a:hlinkClick r:id="" action="ppaction://media"/>
            <a:extLst>
              <a:ext uri="{FF2B5EF4-FFF2-40B4-BE49-F238E27FC236}">
                <a16:creationId xmlns:a16="http://schemas.microsoft.com/office/drawing/2014/main" id="{2CEBDBD4-B7F4-6747-85DC-2FF995D5AE5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75293" y="4963942"/>
            <a:ext cx="812800" cy="812800"/>
          </a:xfrm>
          <a:prstGeom prst="rect">
            <a:avLst/>
          </a:prstGeom>
        </p:spPr>
      </p:pic>
    </p:spTree>
    <p:custDataLst>
      <p:tags r:id="rId1"/>
    </p:custDataLst>
    <p:extLst>
      <p:ext uri="{BB962C8B-B14F-4D97-AF65-F5344CB8AC3E}">
        <p14:creationId xmlns:p14="http://schemas.microsoft.com/office/powerpoint/2010/main" val="676052390"/>
      </p:ext>
    </p:extLst>
  </p:cSld>
  <p:clrMapOvr>
    <a:masterClrMapping/>
  </p:clrMapOvr>
  <mc:AlternateContent xmlns:mc="http://schemas.openxmlformats.org/markup-compatibility/2006" xmlns:p14="http://schemas.microsoft.com/office/powerpoint/2010/main">
    <mc:Choice Requires="p14">
      <p:transition spd="slow" p14:dur="2000" advTm="17725"/>
    </mc:Choice>
    <mc:Fallback xmlns="">
      <p:transition spd="slow" advTm="177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96" objId="2"/>
        <p14:stopEvt time="15793"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JHLP Leadership Capabilities</a:t>
            </a:r>
          </a:p>
        </p:txBody>
      </p:sp>
      <p:pic>
        <p:nvPicPr>
          <p:cNvPr id="4" name="Content Placeholder 3"/>
          <p:cNvPicPr>
            <a:picLocks noGrp="1" noChangeAspect="1"/>
          </p:cNvPicPr>
          <p:nvPr>
            <p:ph idx="1"/>
          </p:nvPr>
        </p:nvPicPr>
        <p:blipFill>
          <a:blip r:embed="rId6"/>
          <a:stretch>
            <a:fillRect/>
          </a:stretch>
        </p:blipFill>
        <p:spPr>
          <a:xfrm>
            <a:off x="1717507" y="1443784"/>
            <a:ext cx="5708986" cy="4525963"/>
          </a:xfrm>
          <a:prstGeom prst="rect">
            <a:avLst/>
          </a:prstGeom>
        </p:spPr>
      </p:pic>
      <p:pic>
        <p:nvPicPr>
          <p:cNvPr id="3" name="Online Media 2" descr="2 Capabilities.mp3">
            <a:hlinkClick r:id="" action="ppaction://media"/>
            <a:extLst>
              <a:ext uri="{FF2B5EF4-FFF2-40B4-BE49-F238E27FC236}">
                <a16:creationId xmlns:a16="http://schemas.microsoft.com/office/drawing/2014/main" id="{855F34D4-3037-CC44-B7D7-B2F1FAFCE84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47151" y="5287499"/>
            <a:ext cx="812800" cy="812800"/>
          </a:xfrm>
          <a:prstGeom prst="rect">
            <a:avLst/>
          </a:prstGeom>
        </p:spPr>
      </p:pic>
    </p:spTree>
    <p:custDataLst>
      <p:tags r:id="rId1"/>
    </p:custDataLst>
    <p:extLst>
      <p:ext uri="{BB962C8B-B14F-4D97-AF65-F5344CB8AC3E}">
        <p14:creationId xmlns:p14="http://schemas.microsoft.com/office/powerpoint/2010/main" val="1016879863"/>
      </p:ext>
    </p:extLst>
  </p:cSld>
  <p:clrMapOvr>
    <a:masterClrMapping/>
  </p:clrMapOvr>
  <mc:AlternateContent xmlns:mc="http://schemas.openxmlformats.org/markup-compatibility/2006" xmlns:p14="http://schemas.microsoft.com/office/powerpoint/2010/main">
    <mc:Choice Requires="p14">
      <p:transition spd="slow" p14:dur="2000" advTm="54784"/>
    </mc:Choice>
    <mc:Fallback xmlns="">
      <p:transition spd="slow" advTm="547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03" objId="3"/>
        <p14:stopEvt time="52839"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3579"/>
            <a:ext cx="8229600" cy="1143000"/>
          </a:xfrm>
        </p:spPr>
        <p:txBody>
          <a:bodyPr/>
          <a:lstStyle/>
          <a:p>
            <a:r>
              <a:rPr lang="en-US" sz="4800" dirty="0"/>
              <a:t>The Leadership Development Plan: Capability Ratings</a:t>
            </a:r>
          </a:p>
        </p:txBody>
      </p:sp>
      <p:graphicFrame>
        <p:nvGraphicFramePr>
          <p:cNvPr id="4" name="Table 3">
            <a:extLst>
              <a:ext uri="{FF2B5EF4-FFF2-40B4-BE49-F238E27FC236}">
                <a16:creationId xmlns:a16="http://schemas.microsoft.com/office/drawing/2014/main" id="{D5863E2A-A5EE-D14D-8B68-1E39058A29AA}"/>
              </a:ext>
            </a:extLst>
          </p:cNvPr>
          <p:cNvGraphicFramePr>
            <a:graphicFrameLocks noGrp="1"/>
          </p:cNvGraphicFramePr>
          <p:nvPr>
            <p:extLst>
              <p:ext uri="{D42A27DB-BD31-4B8C-83A1-F6EECF244321}">
                <p14:modId xmlns:p14="http://schemas.microsoft.com/office/powerpoint/2010/main" val="915009792"/>
              </p:ext>
            </p:extLst>
          </p:nvPr>
        </p:nvGraphicFramePr>
        <p:xfrm>
          <a:off x="457200" y="1948502"/>
          <a:ext cx="8229600" cy="3827146"/>
        </p:xfrm>
        <a:graphic>
          <a:graphicData uri="http://schemas.openxmlformats.org/drawingml/2006/table">
            <a:tbl>
              <a:tblPr firstRow="1" bandRow="1">
                <a:tableStyleId>{5C22544A-7EE6-4342-B048-85BDC9FD1C3A}</a:tableStyleId>
              </a:tblPr>
              <a:tblGrid>
                <a:gridCol w="2201594">
                  <a:extLst>
                    <a:ext uri="{9D8B030D-6E8A-4147-A177-3AD203B41FA5}">
                      <a16:colId xmlns:a16="http://schemas.microsoft.com/office/drawing/2014/main" val="1925486483"/>
                    </a:ext>
                  </a:extLst>
                </a:gridCol>
                <a:gridCol w="6028006">
                  <a:extLst>
                    <a:ext uri="{9D8B030D-6E8A-4147-A177-3AD203B41FA5}">
                      <a16:colId xmlns:a16="http://schemas.microsoft.com/office/drawing/2014/main" val="3552919462"/>
                    </a:ext>
                  </a:extLst>
                </a:gridCol>
              </a:tblGrid>
              <a:tr h="428938">
                <a:tc>
                  <a:txBody>
                    <a:bodyPr/>
                    <a:lstStyle/>
                    <a:p>
                      <a:pPr algn="ctr"/>
                      <a:r>
                        <a:rPr lang="en-US" dirty="0"/>
                        <a:t>Rating</a:t>
                      </a:r>
                    </a:p>
                  </a:txBody>
                  <a:tcPr/>
                </a:tc>
                <a:tc>
                  <a:txBody>
                    <a:bodyPr/>
                    <a:lstStyle/>
                    <a:p>
                      <a:pPr algn="ctr"/>
                      <a:r>
                        <a:rPr lang="en-US" dirty="0"/>
                        <a:t>Definition</a:t>
                      </a:r>
                    </a:p>
                  </a:txBody>
                  <a:tcPr/>
                </a:tc>
                <a:extLst>
                  <a:ext uri="{0D108BD9-81ED-4DB2-BD59-A6C34878D82A}">
                    <a16:rowId xmlns:a16="http://schemas.microsoft.com/office/drawing/2014/main" val="2845642972"/>
                  </a:ext>
                </a:extLst>
              </a:tr>
              <a:tr h="647544">
                <a:tc>
                  <a:txBody>
                    <a:bodyPr/>
                    <a:lstStyle/>
                    <a:p>
                      <a:r>
                        <a:rPr lang="en-US" dirty="0"/>
                        <a:t>Does Not Possess</a:t>
                      </a:r>
                    </a:p>
                  </a:txBody>
                  <a:tcPr/>
                </a:tc>
                <a:tc>
                  <a:txBody>
                    <a:bodyPr/>
                    <a:lstStyle/>
                    <a:p>
                      <a:r>
                        <a:rPr lang="en-US" dirty="0"/>
                        <a:t>I don’t know anything about this capability, or I’ve heard a little about it, or I don’t see the value.</a:t>
                      </a:r>
                    </a:p>
                  </a:txBody>
                  <a:tcPr/>
                </a:tc>
                <a:extLst>
                  <a:ext uri="{0D108BD9-81ED-4DB2-BD59-A6C34878D82A}">
                    <a16:rowId xmlns:a16="http://schemas.microsoft.com/office/drawing/2014/main" val="2891267302"/>
                  </a:ext>
                </a:extLst>
              </a:tr>
              <a:tr h="647544">
                <a:tc>
                  <a:txBody>
                    <a:bodyPr/>
                    <a:lstStyle/>
                    <a:p>
                      <a:r>
                        <a:rPr lang="en-US" dirty="0"/>
                        <a:t>Introductory</a:t>
                      </a:r>
                    </a:p>
                  </a:txBody>
                  <a:tcPr/>
                </a:tc>
                <a:tc>
                  <a:txBody>
                    <a:bodyPr/>
                    <a:lstStyle/>
                    <a:p>
                      <a:r>
                        <a:rPr lang="en-US" dirty="0"/>
                        <a:t>I know something about this capability. I can describe it and realize why I might need it, but I need to learn a lot more and practice more to be good at it.</a:t>
                      </a:r>
                    </a:p>
                  </a:txBody>
                  <a:tcPr/>
                </a:tc>
                <a:extLst>
                  <a:ext uri="{0D108BD9-81ED-4DB2-BD59-A6C34878D82A}">
                    <a16:rowId xmlns:a16="http://schemas.microsoft.com/office/drawing/2014/main" val="2793517625"/>
                  </a:ext>
                </a:extLst>
              </a:tr>
              <a:tr h="647544">
                <a:tc>
                  <a:txBody>
                    <a:bodyPr/>
                    <a:lstStyle/>
                    <a:p>
                      <a:r>
                        <a:rPr lang="en-US" dirty="0"/>
                        <a:t>Intermediate</a:t>
                      </a:r>
                    </a:p>
                  </a:txBody>
                  <a:tcPr/>
                </a:tc>
                <a:tc>
                  <a:txBody>
                    <a:bodyPr/>
                    <a:lstStyle/>
                    <a:p>
                      <a:r>
                        <a:rPr lang="en-US" dirty="0"/>
                        <a:t>I can understand and discuss this capability. I am beginning to internalize these concepts, and I am actively practicing them. I need to learn and practice more in order to become proficient.</a:t>
                      </a:r>
                    </a:p>
                  </a:txBody>
                  <a:tcPr/>
                </a:tc>
                <a:extLst>
                  <a:ext uri="{0D108BD9-81ED-4DB2-BD59-A6C34878D82A}">
                    <a16:rowId xmlns:a16="http://schemas.microsoft.com/office/drawing/2014/main" val="2146701817"/>
                  </a:ext>
                </a:extLst>
              </a:tr>
              <a:tr h="647544">
                <a:tc>
                  <a:txBody>
                    <a:bodyPr/>
                    <a:lstStyle/>
                    <a:p>
                      <a:r>
                        <a:rPr lang="en-US" dirty="0"/>
                        <a:t>Advanced</a:t>
                      </a:r>
                    </a:p>
                  </a:txBody>
                  <a:tcPr/>
                </a:tc>
                <a:tc>
                  <a:txBody>
                    <a:bodyPr/>
                    <a:lstStyle/>
                    <a:p>
                      <a:r>
                        <a:rPr lang="en-US" dirty="0"/>
                        <a:t>I know enough to explain and demonstrate this capability. I could coach someone else. I embrace this idea completely.</a:t>
                      </a:r>
                    </a:p>
                  </a:txBody>
                  <a:tcPr/>
                </a:tc>
                <a:extLst>
                  <a:ext uri="{0D108BD9-81ED-4DB2-BD59-A6C34878D82A}">
                    <a16:rowId xmlns:a16="http://schemas.microsoft.com/office/drawing/2014/main" val="450207747"/>
                  </a:ext>
                </a:extLst>
              </a:tr>
            </a:tbl>
          </a:graphicData>
        </a:graphic>
      </p:graphicFrame>
      <p:sp>
        <p:nvSpPr>
          <p:cNvPr id="5" name="TextBox 4">
            <a:extLst>
              <a:ext uri="{FF2B5EF4-FFF2-40B4-BE49-F238E27FC236}">
                <a16:creationId xmlns:a16="http://schemas.microsoft.com/office/drawing/2014/main" id="{6EE51144-3843-F342-BCD3-D2EE88982B4D}"/>
              </a:ext>
            </a:extLst>
          </p:cNvPr>
          <p:cNvSpPr txBox="1"/>
          <p:nvPr/>
        </p:nvSpPr>
        <p:spPr>
          <a:xfrm>
            <a:off x="3048001" y="6256177"/>
            <a:ext cx="6095999" cy="584775"/>
          </a:xfrm>
          <a:prstGeom prst="rect">
            <a:avLst/>
          </a:prstGeom>
          <a:noFill/>
        </p:spPr>
        <p:txBody>
          <a:bodyPr wrap="square" rtlCol="0">
            <a:spAutoFit/>
          </a:bodyPr>
          <a:lstStyle/>
          <a:p>
            <a:pPr algn="r"/>
            <a:r>
              <a:rPr lang="en-US" sz="1600" dirty="0">
                <a:solidFill>
                  <a:schemeClr val="bg1"/>
                </a:solidFill>
              </a:rPr>
              <a:t>Source: Bernard M. Gordon MIT Engineering Leadership Program (2013), GEL Student Handbook, v. 3.0, p. 35.</a:t>
            </a:r>
          </a:p>
        </p:txBody>
      </p:sp>
      <p:pic>
        <p:nvPicPr>
          <p:cNvPr id="3" name="Online Media 2" descr="3 LeadershipDevPlan.mp3">
            <a:hlinkClick r:id="" action="ppaction://media"/>
            <a:extLst>
              <a:ext uri="{FF2B5EF4-FFF2-40B4-BE49-F238E27FC236}">
                <a16:creationId xmlns:a16="http://schemas.microsoft.com/office/drawing/2014/main" id="{17FCDFC2-9CEC-9B4F-8BDD-F00600CC0F0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631171"/>
            <a:ext cx="812800" cy="812800"/>
          </a:xfrm>
          <a:prstGeom prst="rect">
            <a:avLst/>
          </a:prstGeom>
        </p:spPr>
      </p:pic>
    </p:spTree>
    <p:custDataLst>
      <p:tags r:id="rId1"/>
    </p:custDataLst>
    <p:extLst>
      <p:ext uri="{BB962C8B-B14F-4D97-AF65-F5344CB8AC3E}">
        <p14:creationId xmlns:p14="http://schemas.microsoft.com/office/powerpoint/2010/main" val="1874564695"/>
      </p:ext>
    </p:extLst>
  </p:cSld>
  <p:clrMapOvr>
    <a:masterClrMapping/>
  </p:clrMapOvr>
  <mc:AlternateContent xmlns:mc="http://schemas.openxmlformats.org/markup-compatibility/2006" xmlns:p14="http://schemas.microsoft.com/office/powerpoint/2010/main">
    <mc:Choice Requires="p14">
      <p:transition spd="slow" p14:dur="2000" advTm="118661"/>
    </mc:Choice>
    <mc:Fallback xmlns="">
      <p:transition spd="slow" advTm="1186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12" objId="3"/>
        <p14:stopEvt time="114347"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2EC8-94C7-C54F-A03B-8D3292B8E7E2}"/>
              </a:ext>
            </a:extLst>
          </p:cNvPr>
          <p:cNvSpPr>
            <a:spLocks noGrp="1"/>
          </p:cNvSpPr>
          <p:nvPr>
            <p:ph type="title"/>
          </p:nvPr>
        </p:nvSpPr>
        <p:spPr/>
        <p:txBody>
          <a:bodyPr/>
          <a:lstStyle/>
          <a:p>
            <a:r>
              <a:rPr lang="en-US" dirty="0"/>
              <a:t>Target Capabilities:</a:t>
            </a:r>
            <a:br>
              <a:rPr lang="en-US" dirty="0"/>
            </a:br>
            <a:r>
              <a:rPr lang="en-US" sz="4400" dirty="0"/>
              <a:t>A Fictionalized Example</a:t>
            </a:r>
            <a:endParaRPr lang="en-US" dirty="0"/>
          </a:p>
        </p:txBody>
      </p:sp>
      <p:sp>
        <p:nvSpPr>
          <p:cNvPr id="6" name="Content Placeholder 5">
            <a:extLst>
              <a:ext uri="{FF2B5EF4-FFF2-40B4-BE49-F238E27FC236}">
                <a16:creationId xmlns:a16="http://schemas.microsoft.com/office/drawing/2014/main" id="{A3AC96F0-B593-004A-B552-2C27D19943AF}"/>
              </a:ext>
            </a:extLst>
          </p:cNvPr>
          <p:cNvSpPr>
            <a:spLocks noGrp="1"/>
          </p:cNvSpPr>
          <p:nvPr>
            <p:ph idx="1"/>
          </p:nvPr>
        </p:nvSpPr>
        <p:spPr/>
        <p:txBody>
          <a:bodyPr/>
          <a:lstStyle/>
          <a:p>
            <a:endParaRPr lang="en-US" dirty="0"/>
          </a:p>
          <a:p>
            <a:r>
              <a:rPr lang="en-US" dirty="0"/>
              <a:t>Capability 6: Building Positive Relationships</a:t>
            </a:r>
          </a:p>
          <a:p>
            <a:r>
              <a:rPr lang="en-US" dirty="0"/>
              <a:t>Initial Rating: Introductory</a:t>
            </a:r>
          </a:p>
          <a:p>
            <a:r>
              <a:rPr lang="en-US" dirty="0"/>
              <a:t>Mentee’s Reason for Initial Rating</a:t>
            </a:r>
          </a:p>
          <a:p>
            <a:pPr lvl="1"/>
            <a:r>
              <a:rPr lang="en-US" dirty="0"/>
              <a:t>I’m not a people person</a:t>
            </a:r>
          </a:p>
          <a:p>
            <a:r>
              <a:rPr lang="en-US" dirty="0"/>
              <a:t>Mentee’s Plan to Develop Capability</a:t>
            </a:r>
          </a:p>
          <a:p>
            <a:pPr lvl="1"/>
            <a:r>
              <a:rPr lang="en-US" dirty="0"/>
              <a:t>Be more approachable, open up</a:t>
            </a:r>
          </a:p>
        </p:txBody>
      </p:sp>
      <p:pic>
        <p:nvPicPr>
          <p:cNvPr id="3" name="Online Media 2" descr="4 TargetCapabilities.mp3">
            <a:hlinkClick r:id="" action="ppaction://media"/>
            <a:extLst>
              <a:ext uri="{FF2B5EF4-FFF2-40B4-BE49-F238E27FC236}">
                <a16:creationId xmlns:a16="http://schemas.microsoft.com/office/drawing/2014/main" id="{76DE10D7-6332-7045-B808-98ED0DA01E3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495925"/>
            <a:ext cx="812800" cy="812800"/>
          </a:xfrm>
          <a:prstGeom prst="rect">
            <a:avLst/>
          </a:prstGeom>
        </p:spPr>
      </p:pic>
    </p:spTree>
    <p:custDataLst>
      <p:tags r:id="rId1"/>
    </p:custDataLst>
    <p:extLst>
      <p:ext uri="{BB962C8B-B14F-4D97-AF65-F5344CB8AC3E}">
        <p14:creationId xmlns:p14="http://schemas.microsoft.com/office/powerpoint/2010/main" val="477470623"/>
      </p:ext>
    </p:extLst>
  </p:cSld>
  <p:clrMapOvr>
    <a:masterClrMapping/>
  </p:clrMapOvr>
  <mc:AlternateContent xmlns:mc="http://schemas.openxmlformats.org/markup-compatibility/2006" xmlns:p14="http://schemas.microsoft.com/office/powerpoint/2010/main">
    <mc:Choice Requires="p14">
      <p:transition spd="slow" p14:dur="2000" advTm="36290"/>
    </mc:Choice>
    <mc:Fallback xmlns="">
      <p:transition spd="slow" advTm="362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39" objId="3"/>
        <p14:stopEvt time="34169"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860A3-58E9-BD40-952A-CE44459D4D7F}"/>
              </a:ext>
            </a:extLst>
          </p:cNvPr>
          <p:cNvSpPr>
            <a:spLocks noGrp="1"/>
          </p:cNvSpPr>
          <p:nvPr>
            <p:ph type="title"/>
          </p:nvPr>
        </p:nvSpPr>
        <p:spPr/>
        <p:txBody>
          <a:bodyPr/>
          <a:lstStyle/>
          <a:p>
            <a:r>
              <a:rPr lang="en-US" dirty="0"/>
              <a:t>SMART Goals</a:t>
            </a:r>
          </a:p>
        </p:txBody>
      </p:sp>
      <p:sp>
        <p:nvSpPr>
          <p:cNvPr id="7" name="Content Placeholder 6">
            <a:extLst>
              <a:ext uri="{FF2B5EF4-FFF2-40B4-BE49-F238E27FC236}">
                <a16:creationId xmlns:a16="http://schemas.microsoft.com/office/drawing/2014/main" id="{C6AEF92F-DDDB-6047-B626-0A779037419E}"/>
              </a:ext>
            </a:extLst>
          </p:cNvPr>
          <p:cNvSpPr>
            <a:spLocks noGrp="1"/>
          </p:cNvSpPr>
          <p:nvPr>
            <p:ph idx="1"/>
          </p:nvPr>
        </p:nvSpPr>
        <p:spPr/>
        <p:txBody>
          <a:bodyPr/>
          <a:lstStyle/>
          <a:p>
            <a:r>
              <a:rPr lang="en-US" dirty="0"/>
              <a:t>Specific</a:t>
            </a:r>
          </a:p>
          <a:p>
            <a:r>
              <a:rPr lang="en-US" dirty="0"/>
              <a:t>Measurable</a:t>
            </a:r>
          </a:p>
          <a:p>
            <a:r>
              <a:rPr lang="en-US" dirty="0"/>
              <a:t>Action-oriented</a:t>
            </a:r>
          </a:p>
          <a:p>
            <a:r>
              <a:rPr lang="en-US" dirty="0"/>
              <a:t>Realistic</a:t>
            </a:r>
          </a:p>
          <a:p>
            <a:r>
              <a:rPr lang="en-US" dirty="0"/>
              <a:t>Timely (or time-bound)</a:t>
            </a:r>
          </a:p>
        </p:txBody>
      </p:sp>
      <p:pic>
        <p:nvPicPr>
          <p:cNvPr id="4" name="Online Media 3" descr="5 SMART Goals.mp3">
            <a:hlinkClick r:id="" action="ppaction://media"/>
            <a:extLst>
              <a:ext uri="{FF2B5EF4-FFF2-40B4-BE49-F238E27FC236}">
                <a16:creationId xmlns:a16="http://schemas.microsoft.com/office/drawing/2014/main" id="{48128290-5295-CB48-97CF-A933627247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76813" y="5146821"/>
            <a:ext cx="812800" cy="812800"/>
          </a:xfrm>
          <a:prstGeom prst="rect">
            <a:avLst/>
          </a:prstGeom>
        </p:spPr>
      </p:pic>
      <p:sp>
        <p:nvSpPr>
          <p:cNvPr id="5" name="TextBox 4">
            <a:extLst>
              <a:ext uri="{FF2B5EF4-FFF2-40B4-BE49-F238E27FC236}">
                <a16:creationId xmlns:a16="http://schemas.microsoft.com/office/drawing/2014/main" id="{039B46F4-426C-7247-8600-D9BBBD82E2BB}"/>
              </a:ext>
            </a:extLst>
          </p:cNvPr>
          <p:cNvSpPr txBox="1"/>
          <p:nvPr/>
        </p:nvSpPr>
        <p:spPr>
          <a:xfrm>
            <a:off x="1301261" y="4842301"/>
            <a:ext cx="6541477" cy="830997"/>
          </a:xfrm>
          <a:prstGeom prst="rect">
            <a:avLst/>
          </a:prstGeom>
          <a:noFill/>
        </p:spPr>
        <p:txBody>
          <a:bodyPr wrap="square" rtlCol="0">
            <a:spAutoFit/>
          </a:bodyPr>
          <a:lstStyle/>
          <a:p>
            <a:pPr algn="ctr"/>
            <a:r>
              <a:rPr lang="en-US" sz="2400" dirty="0">
                <a:latin typeface="+mj-lt"/>
              </a:rPr>
              <a:t>Read more about SMART goals in Chapter 5 of </a:t>
            </a:r>
            <a:r>
              <a:rPr lang="en-US" sz="2400" i="1" dirty="0">
                <a:latin typeface="+mj-lt"/>
              </a:rPr>
              <a:t>The Mentor’s Guide</a:t>
            </a:r>
            <a:r>
              <a:rPr lang="en-US" sz="2400" dirty="0">
                <a:latin typeface="+mj-lt"/>
              </a:rPr>
              <a:t>.</a:t>
            </a:r>
          </a:p>
        </p:txBody>
      </p:sp>
    </p:spTree>
    <p:custDataLst>
      <p:tags r:id="rId1"/>
    </p:custDataLst>
    <p:extLst>
      <p:ext uri="{BB962C8B-B14F-4D97-AF65-F5344CB8AC3E}">
        <p14:creationId xmlns:p14="http://schemas.microsoft.com/office/powerpoint/2010/main" val="679154108"/>
      </p:ext>
    </p:extLst>
  </p:cSld>
  <p:clrMapOvr>
    <a:masterClrMapping/>
  </p:clrMapOvr>
  <mc:AlternateContent xmlns:mc="http://schemas.openxmlformats.org/markup-compatibility/2006" xmlns:p14="http://schemas.microsoft.com/office/powerpoint/2010/main">
    <mc:Choice Requires="p14">
      <p:transition spd="slow" p14:dur="2000" advTm="35348"/>
    </mc:Choice>
    <mc:Fallback xmlns="">
      <p:transition spd="slow" advTm="35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10" objId="4"/>
        <p14:stopEvt time="31771"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2EC8-94C7-C54F-A03B-8D3292B8E7E2}"/>
              </a:ext>
            </a:extLst>
          </p:cNvPr>
          <p:cNvSpPr>
            <a:spLocks noGrp="1"/>
          </p:cNvSpPr>
          <p:nvPr>
            <p:ph type="title"/>
          </p:nvPr>
        </p:nvSpPr>
        <p:spPr/>
        <p:txBody>
          <a:bodyPr/>
          <a:lstStyle/>
          <a:p>
            <a:r>
              <a:rPr lang="en-US" dirty="0"/>
              <a:t>Target Capabilities:</a:t>
            </a:r>
            <a:br>
              <a:rPr lang="en-US" dirty="0"/>
            </a:br>
            <a:r>
              <a:rPr lang="en-US" sz="4400" dirty="0"/>
              <a:t>A Fictionalized Example</a:t>
            </a:r>
            <a:endParaRPr lang="en-US" dirty="0"/>
          </a:p>
        </p:txBody>
      </p:sp>
      <p:sp>
        <p:nvSpPr>
          <p:cNvPr id="6" name="Content Placeholder 5">
            <a:extLst>
              <a:ext uri="{FF2B5EF4-FFF2-40B4-BE49-F238E27FC236}">
                <a16:creationId xmlns:a16="http://schemas.microsoft.com/office/drawing/2014/main" id="{A3AC96F0-B593-004A-B552-2C27D19943AF}"/>
              </a:ext>
            </a:extLst>
          </p:cNvPr>
          <p:cNvSpPr>
            <a:spLocks noGrp="1"/>
          </p:cNvSpPr>
          <p:nvPr>
            <p:ph idx="1"/>
          </p:nvPr>
        </p:nvSpPr>
        <p:spPr>
          <a:xfrm>
            <a:off x="457200" y="1923758"/>
            <a:ext cx="8229600" cy="3140611"/>
          </a:xfrm>
        </p:spPr>
        <p:txBody>
          <a:bodyPr>
            <a:normAutofit/>
          </a:bodyPr>
          <a:lstStyle/>
          <a:p>
            <a:r>
              <a:rPr lang="en-US" sz="2800" dirty="0"/>
              <a:t>Capability: Building Positive Relationships</a:t>
            </a:r>
          </a:p>
          <a:p>
            <a:r>
              <a:rPr lang="en-US" sz="2800" dirty="0"/>
              <a:t>Initial Rating: Introductory</a:t>
            </a:r>
          </a:p>
          <a:p>
            <a:r>
              <a:rPr lang="en-US" sz="2800" dirty="0"/>
              <a:t>Mentee’s Reason for Initial Rating</a:t>
            </a:r>
          </a:p>
          <a:p>
            <a:pPr lvl="1"/>
            <a:r>
              <a:rPr lang="en-US" sz="2400" dirty="0"/>
              <a:t>I’m not a people person</a:t>
            </a:r>
          </a:p>
          <a:p>
            <a:r>
              <a:rPr lang="en-US" sz="2800" dirty="0"/>
              <a:t>Mentee’s Plan to Develop Capability</a:t>
            </a:r>
          </a:p>
          <a:p>
            <a:pPr lvl="1"/>
            <a:r>
              <a:rPr lang="en-US" sz="2400" dirty="0"/>
              <a:t>Be more approachable, open up</a:t>
            </a:r>
          </a:p>
          <a:p>
            <a:pPr marL="457200" lvl="1" indent="0">
              <a:buNone/>
            </a:pPr>
            <a:endParaRPr lang="en-US" dirty="0"/>
          </a:p>
        </p:txBody>
      </p:sp>
      <p:sp>
        <p:nvSpPr>
          <p:cNvPr id="3" name="TextBox 2">
            <a:extLst>
              <a:ext uri="{FF2B5EF4-FFF2-40B4-BE49-F238E27FC236}">
                <a16:creationId xmlns:a16="http://schemas.microsoft.com/office/drawing/2014/main" id="{8EDFA366-A33E-2A4B-A2A8-EF97DA392EF2}"/>
              </a:ext>
            </a:extLst>
          </p:cNvPr>
          <p:cNvSpPr txBox="1"/>
          <p:nvPr/>
        </p:nvSpPr>
        <p:spPr>
          <a:xfrm rot="20508802">
            <a:off x="1499379" y="4306911"/>
            <a:ext cx="5519189" cy="76944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solidFill>
                  <a:srgbClr val="C00000"/>
                </a:solidFill>
                <a:latin typeface="+mj-lt"/>
              </a:rPr>
              <a:t>Not SMART.</a:t>
            </a:r>
          </a:p>
        </p:txBody>
      </p:sp>
      <p:pic>
        <p:nvPicPr>
          <p:cNvPr id="4" name="Online Media 3" descr="6 TargetCaps2.mp3">
            <a:hlinkClick r:id="" action="ppaction://media"/>
            <a:extLst>
              <a:ext uri="{FF2B5EF4-FFF2-40B4-BE49-F238E27FC236}">
                <a16:creationId xmlns:a16="http://schemas.microsoft.com/office/drawing/2014/main" id="{4585451B-4E62-B445-B96A-DB446D11FD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345406"/>
            <a:ext cx="812800" cy="812800"/>
          </a:xfrm>
          <a:prstGeom prst="rect">
            <a:avLst/>
          </a:prstGeom>
        </p:spPr>
      </p:pic>
    </p:spTree>
    <p:custDataLst>
      <p:tags r:id="rId1"/>
    </p:custDataLst>
    <p:extLst>
      <p:ext uri="{BB962C8B-B14F-4D97-AF65-F5344CB8AC3E}">
        <p14:creationId xmlns:p14="http://schemas.microsoft.com/office/powerpoint/2010/main" val="2369116009"/>
      </p:ext>
    </p:extLst>
  </p:cSld>
  <p:clrMapOvr>
    <a:masterClrMapping/>
  </p:clrMapOvr>
  <mc:AlternateContent xmlns:mc="http://schemas.openxmlformats.org/markup-compatibility/2006" xmlns:p14="http://schemas.microsoft.com/office/powerpoint/2010/main">
    <mc:Choice Requires="p14">
      <p:transition spd="slow" p14:dur="2000" advTm="29996"/>
    </mc:Choice>
    <mc:Fallback xmlns="">
      <p:transition spd="slow" advTm="299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 fill="hold"/>
                                        <p:tgtEl>
                                          <p:spTgt spid="4"/>
                                        </p:tgtEl>
                                      </p:cBhvr>
                                    </p:cmd>
                                  </p:childTnLst>
                                </p:cTn>
                              </p:par>
                              <p:par>
                                <p:cTn id="7" presetID="26" presetClass="entr" presetSubtype="0" fill="hold" grpId="0" nodeType="withEffect">
                                  <p:stCondLst>
                                    <p:cond delay="1200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0" fill="hold" display="0">
                  <p:stCondLst>
                    <p:cond delay="indefinite"/>
                  </p:stCondLst>
                  <p:endCondLst>
                    <p:cond evt="onStopAudio" delay="0">
                      <p:tgtEl>
                        <p:sldTgt/>
                      </p:tgtEl>
                    </p:cond>
                  </p:endCondLst>
                </p:cTn>
                <p:tgtEl>
                  <p:spTgt spid="4"/>
                </p:tgtEl>
              </p:cMediaNode>
            </p:audio>
          </p:childTnLst>
        </p:cTn>
      </p:par>
    </p:tnLst>
    <p:bldLst>
      <p:bldP spid="3" grpId="0" animBg="1"/>
    </p:bldLst>
  </p:timing>
  <p:extLst>
    <p:ext uri="{E180D4A7-C9FB-4DFB-919C-405C955672EB}">
      <p14:showEvtLst xmlns:p14="http://schemas.microsoft.com/office/powerpoint/2010/main">
        <p14:playEvt time="455" objId="4"/>
        <p14:stopEvt time="28379"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2EC8-94C7-C54F-A03B-8D3292B8E7E2}"/>
              </a:ext>
            </a:extLst>
          </p:cNvPr>
          <p:cNvSpPr>
            <a:spLocks noGrp="1"/>
          </p:cNvSpPr>
          <p:nvPr>
            <p:ph type="title"/>
          </p:nvPr>
        </p:nvSpPr>
        <p:spPr/>
        <p:txBody>
          <a:bodyPr/>
          <a:lstStyle/>
          <a:p>
            <a:r>
              <a:rPr lang="en-US" dirty="0"/>
              <a:t>A SMART Plan</a:t>
            </a:r>
          </a:p>
        </p:txBody>
      </p:sp>
      <p:sp>
        <p:nvSpPr>
          <p:cNvPr id="6" name="Content Placeholder 5">
            <a:extLst>
              <a:ext uri="{FF2B5EF4-FFF2-40B4-BE49-F238E27FC236}">
                <a16:creationId xmlns:a16="http://schemas.microsoft.com/office/drawing/2014/main" id="{A3AC96F0-B593-004A-B552-2C27D19943AF}"/>
              </a:ext>
            </a:extLst>
          </p:cNvPr>
          <p:cNvSpPr>
            <a:spLocks noGrp="1"/>
          </p:cNvSpPr>
          <p:nvPr>
            <p:ph idx="1"/>
          </p:nvPr>
        </p:nvSpPr>
        <p:spPr/>
        <p:txBody>
          <a:bodyPr/>
          <a:lstStyle/>
          <a:p>
            <a:pPr marL="0" indent="0">
              <a:buNone/>
            </a:pPr>
            <a:r>
              <a:rPr lang="en-US" dirty="0"/>
              <a:t>	</a:t>
            </a:r>
          </a:p>
        </p:txBody>
      </p:sp>
      <p:graphicFrame>
        <p:nvGraphicFramePr>
          <p:cNvPr id="3" name="Table 2">
            <a:extLst>
              <a:ext uri="{FF2B5EF4-FFF2-40B4-BE49-F238E27FC236}">
                <a16:creationId xmlns:a16="http://schemas.microsoft.com/office/drawing/2014/main" id="{E118F617-5638-BC49-94BD-FE206A62EA64}"/>
              </a:ext>
            </a:extLst>
          </p:cNvPr>
          <p:cNvGraphicFramePr>
            <a:graphicFrameLocks noGrp="1"/>
          </p:cNvGraphicFramePr>
          <p:nvPr>
            <p:extLst>
              <p:ext uri="{D42A27DB-BD31-4B8C-83A1-F6EECF244321}">
                <p14:modId xmlns:p14="http://schemas.microsoft.com/office/powerpoint/2010/main" val="75112384"/>
              </p:ext>
            </p:extLst>
          </p:nvPr>
        </p:nvGraphicFramePr>
        <p:xfrm>
          <a:off x="569259" y="1417638"/>
          <a:ext cx="8005482" cy="4186688"/>
        </p:xfrm>
        <a:graphic>
          <a:graphicData uri="http://schemas.openxmlformats.org/drawingml/2006/table">
            <a:tbl>
              <a:tblPr firstRow="1" bandRow="1">
                <a:tableStyleId>{5C22544A-7EE6-4342-B048-85BDC9FD1C3A}</a:tableStyleId>
              </a:tblPr>
              <a:tblGrid>
                <a:gridCol w="5674659">
                  <a:extLst>
                    <a:ext uri="{9D8B030D-6E8A-4147-A177-3AD203B41FA5}">
                      <a16:colId xmlns:a16="http://schemas.microsoft.com/office/drawing/2014/main" val="3108566875"/>
                    </a:ext>
                  </a:extLst>
                </a:gridCol>
                <a:gridCol w="2330823">
                  <a:extLst>
                    <a:ext uri="{9D8B030D-6E8A-4147-A177-3AD203B41FA5}">
                      <a16:colId xmlns:a16="http://schemas.microsoft.com/office/drawing/2014/main" val="3162519586"/>
                    </a:ext>
                  </a:extLst>
                </a:gridCol>
              </a:tblGrid>
              <a:tr h="452425">
                <a:tc>
                  <a:txBody>
                    <a:bodyPr/>
                    <a:lstStyle/>
                    <a:p>
                      <a:r>
                        <a:rPr lang="en-US" sz="2200" dirty="0"/>
                        <a:t>Specific Action</a:t>
                      </a:r>
                    </a:p>
                  </a:txBody>
                  <a:tcPr marL="111557" marR="111557" marT="55778" marB="55778"/>
                </a:tc>
                <a:tc>
                  <a:txBody>
                    <a:bodyPr/>
                    <a:lstStyle/>
                    <a:p>
                      <a:r>
                        <a:rPr lang="en-US" sz="2200" dirty="0"/>
                        <a:t>By When?</a:t>
                      </a:r>
                    </a:p>
                  </a:txBody>
                  <a:tcPr marL="111557" marR="111557" marT="55778" marB="55778"/>
                </a:tc>
                <a:extLst>
                  <a:ext uri="{0D108BD9-81ED-4DB2-BD59-A6C34878D82A}">
                    <a16:rowId xmlns:a16="http://schemas.microsoft.com/office/drawing/2014/main" val="2192488726"/>
                  </a:ext>
                </a:extLst>
              </a:tr>
              <a:tr h="782276">
                <a:tc>
                  <a:txBody>
                    <a:bodyPr/>
                    <a:lstStyle/>
                    <a:p>
                      <a:r>
                        <a:rPr lang="en-US" sz="1800" dirty="0"/>
                        <a:t>Read Ch. 1–4 of </a:t>
                      </a:r>
                      <a:r>
                        <a:rPr lang="en-US" sz="1800" i="1" dirty="0"/>
                        <a:t>People Styles at Work </a:t>
                      </a:r>
                      <a:r>
                        <a:rPr lang="en-US" sz="1800" dirty="0"/>
                        <a:t>by Bolton &amp; Bolton.</a:t>
                      </a:r>
                    </a:p>
                  </a:txBody>
                  <a:tcPr marL="111557" marR="111557" marT="55778" marB="55778"/>
                </a:tc>
                <a:tc>
                  <a:txBody>
                    <a:bodyPr/>
                    <a:lstStyle/>
                    <a:p>
                      <a:r>
                        <a:rPr lang="en-US" sz="1800" dirty="0"/>
                        <a:t>Oct. 15</a:t>
                      </a:r>
                    </a:p>
                  </a:txBody>
                  <a:tcPr marL="111557" marR="111557" marT="55778" marB="55778"/>
                </a:tc>
                <a:extLst>
                  <a:ext uri="{0D108BD9-81ED-4DB2-BD59-A6C34878D82A}">
                    <a16:rowId xmlns:a16="http://schemas.microsoft.com/office/drawing/2014/main" val="154001050"/>
                  </a:ext>
                </a:extLst>
              </a:tr>
              <a:tr h="452425">
                <a:tc>
                  <a:txBody>
                    <a:bodyPr/>
                    <a:lstStyle/>
                    <a:p>
                      <a:r>
                        <a:rPr lang="en-US" sz="1800" dirty="0"/>
                        <a:t>Take the People Styles Assessment (p. 26–27).</a:t>
                      </a:r>
                    </a:p>
                  </a:txBody>
                  <a:tcPr marL="111557" marR="111557" marT="55778" marB="55778"/>
                </a:tc>
                <a:tc>
                  <a:txBody>
                    <a:bodyPr/>
                    <a:lstStyle/>
                    <a:p>
                      <a:r>
                        <a:rPr lang="en-US" sz="1800" dirty="0"/>
                        <a:t>Oct. 15</a:t>
                      </a:r>
                    </a:p>
                  </a:txBody>
                  <a:tcPr marL="111557" marR="111557" marT="55778" marB="55778"/>
                </a:tc>
                <a:extLst>
                  <a:ext uri="{0D108BD9-81ED-4DB2-BD59-A6C34878D82A}">
                    <a16:rowId xmlns:a16="http://schemas.microsoft.com/office/drawing/2014/main" val="1136866918"/>
                  </a:ext>
                </a:extLst>
              </a:tr>
              <a:tr h="452425">
                <a:tc>
                  <a:txBody>
                    <a:bodyPr/>
                    <a:lstStyle/>
                    <a:p>
                      <a:r>
                        <a:rPr lang="en-US" sz="1800" dirty="0"/>
                        <a:t>Read Ch. 6–7. Discuss with mentor.</a:t>
                      </a:r>
                    </a:p>
                  </a:txBody>
                  <a:tcPr marL="111557" marR="111557" marT="55778" marB="55778"/>
                </a:tc>
                <a:tc>
                  <a:txBody>
                    <a:bodyPr/>
                    <a:lstStyle/>
                    <a:p>
                      <a:r>
                        <a:rPr lang="en-US" sz="1800" dirty="0"/>
                        <a:t>Oct. 22 (Next mentor meeting)</a:t>
                      </a:r>
                    </a:p>
                  </a:txBody>
                  <a:tcPr marL="111557" marR="111557" marT="55778" marB="55778"/>
                </a:tc>
                <a:extLst>
                  <a:ext uri="{0D108BD9-81ED-4DB2-BD59-A6C34878D82A}">
                    <a16:rowId xmlns:a16="http://schemas.microsoft.com/office/drawing/2014/main" val="2067315265"/>
                  </a:ext>
                </a:extLst>
              </a:tr>
              <a:tr h="452425">
                <a:tc>
                  <a:txBody>
                    <a:bodyPr/>
                    <a:lstStyle/>
                    <a:p>
                      <a:r>
                        <a:rPr lang="en-US" sz="1800" dirty="0"/>
                        <a:t>Read Ch. 8–9.</a:t>
                      </a:r>
                    </a:p>
                  </a:txBody>
                  <a:tcPr marL="111557" marR="111557" marT="55778" marB="55778"/>
                </a:tc>
                <a:tc>
                  <a:txBody>
                    <a:bodyPr/>
                    <a:lstStyle/>
                    <a:p>
                      <a:r>
                        <a:rPr lang="en-US" sz="1800" dirty="0"/>
                        <a:t>Oct. 29</a:t>
                      </a:r>
                    </a:p>
                  </a:txBody>
                  <a:tcPr marL="111557" marR="111557" marT="55778" marB="55778"/>
                </a:tc>
                <a:extLst>
                  <a:ext uri="{0D108BD9-81ED-4DB2-BD59-A6C34878D82A}">
                    <a16:rowId xmlns:a16="http://schemas.microsoft.com/office/drawing/2014/main" val="3384823379"/>
                  </a:ext>
                </a:extLst>
              </a:tr>
              <a:tr h="452425">
                <a:tc>
                  <a:txBody>
                    <a:bodyPr/>
                    <a:lstStyle/>
                    <a:p>
                      <a:r>
                        <a:rPr lang="en-US" sz="1800" dirty="0"/>
                        <a:t>Pay attention in social settings. How are you using your strengths? What happens when you are stressed? Make notes in your journal.</a:t>
                      </a:r>
                    </a:p>
                  </a:txBody>
                  <a:tcPr marL="111557" marR="111557" marT="55778" marB="55778"/>
                </a:tc>
                <a:tc>
                  <a:txBody>
                    <a:bodyPr/>
                    <a:lstStyle/>
                    <a:p>
                      <a:r>
                        <a:rPr lang="en-US" sz="1800" dirty="0"/>
                        <a:t>Between Oct. 29 and Nov. 12 (next mentor meeting).</a:t>
                      </a:r>
                    </a:p>
                  </a:txBody>
                  <a:tcPr marL="111557" marR="111557" marT="55778" marB="55778"/>
                </a:tc>
                <a:extLst>
                  <a:ext uri="{0D108BD9-81ED-4DB2-BD59-A6C34878D82A}">
                    <a16:rowId xmlns:a16="http://schemas.microsoft.com/office/drawing/2014/main" val="2988721576"/>
                  </a:ext>
                </a:extLst>
              </a:tr>
              <a:tr h="452425">
                <a:tc>
                  <a:txBody>
                    <a:bodyPr/>
                    <a:lstStyle/>
                    <a:p>
                      <a:r>
                        <a:rPr lang="en-US" sz="1800" dirty="0"/>
                        <a:t>Discuss with mentor; create next steps for plan.</a:t>
                      </a:r>
                    </a:p>
                  </a:txBody>
                  <a:tcPr marL="111557" marR="111557" marT="55778" marB="55778"/>
                </a:tc>
                <a:tc>
                  <a:txBody>
                    <a:bodyPr/>
                    <a:lstStyle/>
                    <a:p>
                      <a:r>
                        <a:rPr lang="en-US" sz="1800" dirty="0"/>
                        <a:t>Nov. 12</a:t>
                      </a:r>
                    </a:p>
                  </a:txBody>
                  <a:tcPr marL="111557" marR="111557" marT="55778" marB="55778"/>
                </a:tc>
                <a:extLst>
                  <a:ext uri="{0D108BD9-81ED-4DB2-BD59-A6C34878D82A}">
                    <a16:rowId xmlns:a16="http://schemas.microsoft.com/office/drawing/2014/main" val="177487657"/>
                  </a:ext>
                </a:extLst>
              </a:tr>
            </a:tbl>
          </a:graphicData>
        </a:graphic>
      </p:graphicFrame>
      <p:pic>
        <p:nvPicPr>
          <p:cNvPr id="4" name="Online Media 3" descr="7 SMARTPlan.mp3">
            <a:hlinkClick r:id="" action="ppaction://media"/>
            <a:extLst>
              <a:ext uri="{FF2B5EF4-FFF2-40B4-BE49-F238E27FC236}">
                <a16:creationId xmlns:a16="http://schemas.microsoft.com/office/drawing/2014/main" id="{6A6E66E5-5C16-224F-B9E0-3F9A9D5EA3A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535900"/>
            <a:ext cx="812800" cy="812800"/>
          </a:xfrm>
          <a:prstGeom prst="rect">
            <a:avLst/>
          </a:prstGeom>
        </p:spPr>
      </p:pic>
    </p:spTree>
    <p:custDataLst>
      <p:tags r:id="rId1"/>
    </p:custDataLst>
    <p:extLst>
      <p:ext uri="{BB962C8B-B14F-4D97-AF65-F5344CB8AC3E}">
        <p14:creationId xmlns:p14="http://schemas.microsoft.com/office/powerpoint/2010/main" val="1947968838"/>
      </p:ext>
    </p:extLst>
  </p:cSld>
  <p:clrMapOvr>
    <a:masterClrMapping/>
  </p:clrMapOvr>
  <mc:AlternateContent xmlns:mc="http://schemas.openxmlformats.org/markup-compatibility/2006" xmlns:p14="http://schemas.microsoft.com/office/powerpoint/2010/main">
    <mc:Choice Requires="p14">
      <p:transition spd="slow" p14:dur="2000" advTm="116747"/>
    </mc:Choice>
    <mc:Fallback xmlns="">
      <p:transition spd="slow" advTm="116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31" objId="4"/>
        <p14:stopEvt time="114739"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CATSU Model</a:t>
            </a:r>
          </a:p>
        </p:txBody>
      </p:sp>
      <p:graphicFrame>
        <p:nvGraphicFramePr>
          <p:cNvPr id="6" name="Content Placeholder 5">
            <a:extLst>
              <a:ext uri="{FF2B5EF4-FFF2-40B4-BE49-F238E27FC236}">
                <a16:creationId xmlns:a16="http://schemas.microsoft.com/office/drawing/2014/main" id="{836F2FFE-1E29-5642-9A1B-2040D0874173}"/>
              </a:ext>
            </a:extLst>
          </p:cNvPr>
          <p:cNvGraphicFramePr>
            <a:graphicFrameLocks noGrp="1"/>
          </p:cNvGraphicFramePr>
          <p:nvPr>
            <p:ph idx="1"/>
          </p:nvPr>
        </p:nvGraphicFramePr>
        <p:xfrm>
          <a:off x="457200" y="1371600"/>
          <a:ext cx="8229600" cy="407162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3535169432"/>
                    </a:ext>
                  </a:extLst>
                </a:gridCol>
                <a:gridCol w="1645920">
                  <a:extLst>
                    <a:ext uri="{9D8B030D-6E8A-4147-A177-3AD203B41FA5}">
                      <a16:colId xmlns:a16="http://schemas.microsoft.com/office/drawing/2014/main" val="3323672972"/>
                    </a:ext>
                  </a:extLst>
                </a:gridCol>
                <a:gridCol w="1645920">
                  <a:extLst>
                    <a:ext uri="{9D8B030D-6E8A-4147-A177-3AD203B41FA5}">
                      <a16:colId xmlns:a16="http://schemas.microsoft.com/office/drawing/2014/main" val="1479285370"/>
                    </a:ext>
                  </a:extLst>
                </a:gridCol>
                <a:gridCol w="1645920">
                  <a:extLst>
                    <a:ext uri="{9D8B030D-6E8A-4147-A177-3AD203B41FA5}">
                      <a16:colId xmlns:a16="http://schemas.microsoft.com/office/drawing/2014/main" val="171431498"/>
                    </a:ext>
                  </a:extLst>
                </a:gridCol>
                <a:gridCol w="1645920">
                  <a:extLst>
                    <a:ext uri="{9D8B030D-6E8A-4147-A177-3AD203B41FA5}">
                      <a16:colId xmlns:a16="http://schemas.microsoft.com/office/drawing/2014/main" val="1103756091"/>
                    </a:ext>
                  </a:extLst>
                </a:gridCol>
              </a:tblGrid>
              <a:tr h="408940">
                <a:tc>
                  <a:txBody>
                    <a:bodyPr/>
                    <a:lstStyle/>
                    <a:p>
                      <a:pPr algn="ctr"/>
                      <a:r>
                        <a:rPr lang="en-US" dirty="0">
                          <a:solidFill>
                            <a:schemeClr val="bg1"/>
                          </a:solidFill>
                        </a:rPr>
                        <a:t>C</a:t>
                      </a:r>
                    </a:p>
                  </a:txBody>
                  <a:tcPr>
                    <a:solidFill>
                      <a:schemeClr val="accent1"/>
                    </a:solidFill>
                  </a:tcPr>
                </a:tc>
                <a:tc>
                  <a:txBody>
                    <a:bodyPr/>
                    <a:lstStyle/>
                    <a:p>
                      <a:pPr algn="ctr"/>
                      <a:r>
                        <a:rPr lang="en-US" dirty="0">
                          <a:solidFill>
                            <a:schemeClr val="bg1"/>
                          </a:solidFill>
                        </a:rPr>
                        <a:t>A</a:t>
                      </a:r>
                    </a:p>
                  </a:txBody>
                  <a:tcPr>
                    <a:solidFill>
                      <a:schemeClr val="accent5"/>
                    </a:solidFill>
                  </a:tcPr>
                </a:tc>
                <a:tc>
                  <a:txBody>
                    <a:bodyPr/>
                    <a:lstStyle/>
                    <a:p>
                      <a:pPr algn="ctr"/>
                      <a:r>
                        <a:rPr lang="en-US" dirty="0">
                          <a:solidFill>
                            <a:schemeClr val="bg1"/>
                          </a:solidFill>
                        </a:rPr>
                        <a:t>T</a:t>
                      </a:r>
                    </a:p>
                  </a:txBody>
                  <a:tcPr>
                    <a:solidFill>
                      <a:schemeClr val="accent3"/>
                    </a:solidFill>
                  </a:tcPr>
                </a:tc>
                <a:tc>
                  <a:txBody>
                    <a:bodyPr/>
                    <a:lstStyle/>
                    <a:p>
                      <a:pPr algn="ctr"/>
                      <a:r>
                        <a:rPr lang="en-US" dirty="0">
                          <a:solidFill>
                            <a:schemeClr val="bg1"/>
                          </a:solidFill>
                        </a:rPr>
                        <a:t>S</a:t>
                      </a:r>
                    </a:p>
                  </a:txBody>
                  <a:tcPr>
                    <a:solidFill>
                      <a:schemeClr val="accent2"/>
                    </a:solidFill>
                  </a:tcPr>
                </a:tc>
                <a:tc>
                  <a:txBody>
                    <a:bodyPr/>
                    <a:lstStyle/>
                    <a:p>
                      <a:pPr algn="ctr"/>
                      <a:r>
                        <a:rPr lang="en-US" dirty="0">
                          <a:solidFill>
                            <a:schemeClr val="bg1"/>
                          </a:solidFill>
                        </a:rPr>
                        <a:t>U</a:t>
                      </a:r>
                    </a:p>
                  </a:txBody>
                  <a:tcPr>
                    <a:solidFill>
                      <a:schemeClr val="accent4"/>
                    </a:solidFill>
                  </a:tcPr>
                </a:tc>
                <a:extLst>
                  <a:ext uri="{0D108BD9-81ED-4DB2-BD59-A6C34878D82A}">
                    <a16:rowId xmlns:a16="http://schemas.microsoft.com/office/drawing/2014/main" val="916769246"/>
                  </a:ext>
                </a:extLst>
              </a:tr>
              <a:tr h="370840">
                <a:tc>
                  <a:txBody>
                    <a:bodyPr/>
                    <a:lstStyle/>
                    <a:p>
                      <a:pPr algn="ctr"/>
                      <a:r>
                        <a:rPr lang="en-US" dirty="0">
                          <a:solidFill>
                            <a:schemeClr val="bg1"/>
                          </a:solidFill>
                        </a:rPr>
                        <a:t>Coaching</a:t>
                      </a:r>
                    </a:p>
                  </a:txBody>
                  <a:tcPr>
                    <a:solidFill>
                      <a:schemeClr val="accent1"/>
                    </a:solidFill>
                  </a:tcPr>
                </a:tc>
                <a:tc>
                  <a:txBody>
                    <a:bodyPr/>
                    <a:lstStyle/>
                    <a:p>
                      <a:pPr algn="ctr"/>
                      <a:r>
                        <a:rPr lang="en-US" dirty="0">
                          <a:solidFill>
                            <a:schemeClr val="bg1"/>
                          </a:solidFill>
                        </a:rPr>
                        <a:t>Advising</a:t>
                      </a:r>
                    </a:p>
                  </a:txBody>
                  <a:tcPr>
                    <a:solidFill>
                      <a:schemeClr val="accent5"/>
                    </a:solidFill>
                  </a:tcPr>
                </a:tc>
                <a:tc>
                  <a:txBody>
                    <a:bodyPr/>
                    <a:lstStyle/>
                    <a:p>
                      <a:pPr algn="ctr"/>
                      <a:r>
                        <a:rPr lang="en-US" dirty="0">
                          <a:solidFill>
                            <a:schemeClr val="bg1"/>
                          </a:solidFill>
                        </a:rPr>
                        <a:t>Teaching</a:t>
                      </a:r>
                    </a:p>
                  </a:txBody>
                  <a:tcPr>
                    <a:solidFill>
                      <a:schemeClr val="accent3"/>
                    </a:solidFill>
                  </a:tcPr>
                </a:tc>
                <a:tc>
                  <a:txBody>
                    <a:bodyPr/>
                    <a:lstStyle/>
                    <a:p>
                      <a:pPr algn="ctr"/>
                      <a:r>
                        <a:rPr lang="en-US" dirty="0">
                          <a:solidFill>
                            <a:schemeClr val="bg1"/>
                          </a:solidFill>
                        </a:rPr>
                        <a:t>Storytelling</a:t>
                      </a:r>
                    </a:p>
                  </a:txBody>
                  <a:tcPr>
                    <a:solidFill>
                      <a:schemeClr val="accent2"/>
                    </a:solidFill>
                  </a:tcPr>
                </a:tc>
                <a:tc>
                  <a:txBody>
                    <a:bodyPr/>
                    <a:lstStyle/>
                    <a:p>
                      <a:pPr algn="ctr"/>
                      <a:r>
                        <a:rPr lang="en-US" dirty="0">
                          <a:solidFill>
                            <a:schemeClr val="bg1"/>
                          </a:solidFill>
                        </a:rPr>
                        <a:t>Undefined</a:t>
                      </a:r>
                    </a:p>
                  </a:txBody>
                  <a:tcPr>
                    <a:solidFill>
                      <a:schemeClr val="accent4"/>
                    </a:solidFill>
                  </a:tcPr>
                </a:tc>
                <a:extLst>
                  <a:ext uri="{0D108BD9-81ED-4DB2-BD59-A6C34878D82A}">
                    <a16:rowId xmlns:a16="http://schemas.microsoft.com/office/drawing/2014/main" val="4061359873"/>
                  </a:ext>
                </a:extLst>
              </a:tr>
              <a:tr h="370840">
                <a:tc>
                  <a:txBody>
                    <a:bodyPr/>
                    <a:lstStyle/>
                    <a:p>
                      <a:pPr algn="ctr"/>
                      <a:r>
                        <a:rPr lang="en-US" sz="1400" dirty="0">
                          <a:solidFill>
                            <a:schemeClr val="bg1"/>
                          </a:solidFill>
                        </a:rPr>
                        <a:t>Activating the the brain through the</a:t>
                      </a:r>
                    </a:p>
                    <a:p>
                      <a:pPr algn="ctr"/>
                      <a:endParaRPr lang="en-US" sz="1400" dirty="0">
                        <a:solidFill>
                          <a:schemeClr val="bg1"/>
                        </a:solidFill>
                      </a:endParaRPr>
                    </a:p>
                    <a:p>
                      <a:pPr algn="ctr"/>
                      <a:r>
                        <a:rPr lang="en-US" sz="1400" b="1" i="1" dirty="0">
                          <a:solidFill>
                            <a:schemeClr val="bg1"/>
                          </a:solidFill>
                        </a:rPr>
                        <a:t>Coaching Mindset</a:t>
                      </a:r>
                      <a:r>
                        <a:rPr lang="en-US" sz="1400" dirty="0">
                          <a:solidFill>
                            <a:schemeClr val="bg1"/>
                          </a:solidFill>
                        </a:rPr>
                        <a:t>: Holding people to be naturally creative &amp; resourceful</a:t>
                      </a:r>
                    </a:p>
                    <a:p>
                      <a:pPr algn="ctr"/>
                      <a:endParaRPr lang="en-US" sz="1400" dirty="0">
                        <a:solidFill>
                          <a:schemeClr val="bg1"/>
                        </a:solidFill>
                      </a:endParaRPr>
                    </a:p>
                    <a:p>
                      <a:pPr algn="ctr"/>
                      <a:r>
                        <a:rPr lang="en-US" sz="1400" dirty="0">
                          <a:solidFill>
                            <a:schemeClr val="bg1"/>
                          </a:solidFill>
                        </a:rPr>
                        <a:t>and the</a:t>
                      </a:r>
                    </a:p>
                    <a:p>
                      <a:pPr algn="ctr"/>
                      <a:r>
                        <a:rPr lang="en-US" sz="1400" b="1" i="1" dirty="0">
                          <a:solidFill>
                            <a:schemeClr val="bg1"/>
                          </a:solidFill>
                        </a:rPr>
                        <a:t>Coaching Skillset</a:t>
                      </a:r>
                      <a:r>
                        <a:rPr lang="en-US" sz="1400" b="1" dirty="0">
                          <a:solidFill>
                            <a:schemeClr val="bg1"/>
                          </a:solidFill>
                        </a:rPr>
                        <a:t>:</a:t>
                      </a:r>
                    </a:p>
                    <a:p>
                      <a:pPr algn="ctr"/>
                      <a:r>
                        <a:rPr lang="en-US" sz="1400" dirty="0">
                          <a:solidFill>
                            <a:schemeClr val="bg1"/>
                          </a:solidFill>
                        </a:rPr>
                        <a:t>• Deep listening</a:t>
                      </a:r>
                    </a:p>
                    <a:p>
                      <a:pPr algn="ctr"/>
                      <a:r>
                        <a:rPr lang="en-US" sz="1400" dirty="0">
                          <a:solidFill>
                            <a:schemeClr val="bg1"/>
                          </a:solidFill>
                        </a:rPr>
                        <a:t>• Asking curious, open-ended, powerful questions</a:t>
                      </a:r>
                    </a:p>
                  </a:txBody>
                  <a:tcPr>
                    <a:solidFill>
                      <a:schemeClr val="accent1"/>
                    </a:solidFill>
                  </a:tcPr>
                </a:tc>
                <a:tc>
                  <a:txBody>
                    <a:bodyPr/>
                    <a:lstStyle/>
                    <a:p>
                      <a:r>
                        <a:rPr lang="en-US" sz="1400" dirty="0">
                          <a:solidFill>
                            <a:schemeClr val="bg1"/>
                          </a:solidFill>
                        </a:rPr>
                        <a:t>Giving advice or directing others while continuing to activate and open and receptive brain state by using the three </a:t>
                      </a:r>
                      <a:r>
                        <a:rPr lang="en-US" sz="1400" dirty="0" err="1">
                          <a:solidFill>
                            <a:schemeClr val="bg1"/>
                          </a:solidFill>
                        </a:rPr>
                        <a:t>Rs</a:t>
                      </a:r>
                      <a:r>
                        <a:rPr lang="en-US" sz="1400" dirty="0">
                          <a:solidFill>
                            <a:schemeClr val="bg1"/>
                          </a:solidFill>
                        </a:rPr>
                        <a:t>:</a:t>
                      </a:r>
                    </a:p>
                    <a:p>
                      <a:endParaRPr lang="en-US" sz="1400" dirty="0">
                        <a:solidFill>
                          <a:schemeClr val="bg1"/>
                        </a:solidFill>
                      </a:endParaRPr>
                    </a:p>
                    <a:p>
                      <a:r>
                        <a:rPr lang="en-US" sz="1400" dirty="0">
                          <a:solidFill>
                            <a:schemeClr val="bg1"/>
                          </a:solidFill>
                        </a:rPr>
                        <a:t>• Being in a </a:t>
                      </a:r>
                      <a:r>
                        <a:rPr lang="en-US" sz="1400" b="1" i="1" dirty="0">
                          <a:solidFill>
                            <a:schemeClr val="bg1"/>
                          </a:solidFill>
                        </a:rPr>
                        <a:t>Relationship</a:t>
                      </a:r>
                    </a:p>
                    <a:p>
                      <a:r>
                        <a:rPr lang="en-US" sz="1400" dirty="0">
                          <a:solidFill>
                            <a:schemeClr val="bg1"/>
                          </a:solidFill>
                        </a:rPr>
                        <a:t>• Mutual </a:t>
                      </a:r>
                      <a:r>
                        <a:rPr lang="en-US" sz="1400" b="1" i="1" dirty="0">
                          <a:solidFill>
                            <a:schemeClr val="bg1"/>
                          </a:solidFill>
                        </a:rPr>
                        <a:t>Respect</a:t>
                      </a:r>
                    </a:p>
                    <a:p>
                      <a:r>
                        <a:rPr lang="en-US" sz="1400" dirty="0">
                          <a:solidFill>
                            <a:schemeClr val="bg1"/>
                          </a:solidFill>
                        </a:rPr>
                        <a:t>• Exercising </a:t>
                      </a:r>
                      <a:r>
                        <a:rPr lang="en-US" sz="1400" b="1" i="1" dirty="0">
                          <a:solidFill>
                            <a:schemeClr val="bg1"/>
                          </a:solidFill>
                        </a:rPr>
                        <a:t>Restraint</a:t>
                      </a:r>
                    </a:p>
                  </a:txBody>
                  <a:tcPr>
                    <a:solidFill>
                      <a:schemeClr val="accent5"/>
                    </a:solidFill>
                  </a:tcPr>
                </a:tc>
                <a:tc>
                  <a:txBody>
                    <a:bodyPr/>
                    <a:lstStyle/>
                    <a:p>
                      <a:r>
                        <a:rPr lang="en-US" sz="1400" dirty="0">
                          <a:solidFill>
                            <a:schemeClr val="bg1"/>
                          </a:solidFill>
                        </a:rPr>
                        <a:t>Explaining critical distinctions and processes, sharing technical know-how, and doing this skillfully by using the three </a:t>
                      </a:r>
                      <a:r>
                        <a:rPr lang="en-US" sz="1400" dirty="0" err="1">
                          <a:solidFill>
                            <a:schemeClr val="bg1"/>
                          </a:solidFill>
                        </a:rPr>
                        <a:t>Rs</a:t>
                      </a:r>
                      <a:r>
                        <a:rPr lang="en-US" sz="1400" dirty="0">
                          <a:solidFill>
                            <a:schemeClr val="bg1"/>
                          </a:solidFill>
                        </a:rPr>
                        <a:t> of advising and adding two more:</a:t>
                      </a:r>
                    </a:p>
                    <a:p>
                      <a:endParaRPr lang="en-US" sz="1400" dirty="0">
                        <a:solidFill>
                          <a:schemeClr val="bg1"/>
                        </a:solidFill>
                      </a:endParaRPr>
                    </a:p>
                    <a:p>
                      <a:r>
                        <a:rPr lang="en-US" sz="1400" dirty="0">
                          <a:solidFill>
                            <a:schemeClr val="bg1"/>
                          </a:solidFill>
                        </a:rPr>
                        <a:t>• Being certain of </a:t>
                      </a:r>
                      <a:r>
                        <a:rPr lang="en-US" sz="1400" b="1" i="1" dirty="0">
                          <a:solidFill>
                            <a:schemeClr val="bg1"/>
                          </a:solidFill>
                        </a:rPr>
                        <a:t>Relevance</a:t>
                      </a:r>
                    </a:p>
                    <a:p>
                      <a:r>
                        <a:rPr lang="en-US" sz="1400" dirty="0">
                          <a:solidFill>
                            <a:schemeClr val="bg1"/>
                          </a:solidFill>
                        </a:rPr>
                        <a:t>• Providing the </a:t>
                      </a:r>
                      <a:r>
                        <a:rPr lang="en-US" sz="1400" b="1" i="1" dirty="0">
                          <a:solidFill>
                            <a:schemeClr val="bg1"/>
                          </a:solidFill>
                        </a:rPr>
                        <a:t>Just</a:t>
                      </a:r>
                      <a:r>
                        <a:rPr lang="en-US" sz="1400" i="1" dirty="0">
                          <a:solidFill>
                            <a:schemeClr val="bg1"/>
                          </a:solidFill>
                        </a:rPr>
                        <a:t> </a:t>
                      </a:r>
                      <a:r>
                        <a:rPr lang="en-US" sz="1400" b="1" i="1" dirty="0">
                          <a:solidFill>
                            <a:schemeClr val="bg1"/>
                          </a:solidFill>
                        </a:rPr>
                        <a:t>Right</a:t>
                      </a:r>
                      <a:r>
                        <a:rPr lang="en-US" sz="1400" i="1" dirty="0">
                          <a:solidFill>
                            <a:schemeClr val="bg1"/>
                          </a:solidFill>
                        </a:rPr>
                        <a:t> </a:t>
                      </a:r>
                      <a:r>
                        <a:rPr lang="en-US" sz="1400" dirty="0">
                          <a:solidFill>
                            <a:schemeClr val="bg1"/>
                          </a:solidFill>
                        </a:rPr>
                        <a:t>amount</a:t>
                      </a:r>
                    </a:p>
                  </a:txBody>
                  <a:tcPr>
                    <a:solidFill>
                      <a:schemeClr val="accent3"/>
                    </a:solidFill>
                  </a:tcPr>
                </a:tc>
                <a:tc>
                  <a:txBody>
                    <a:bodyPr/>
                    <a:lstStyle/>
                    <a:p>
                      <a:r>
                        <a:rPr lang="en-US" sz="1400" dirty="0">
                          <a:solidFill>
                            <a:schemeClr val="bg1"/>
                          </a:solidFill>
                        </a:rPr>
                        <a:t>Sharing your own and others’ experience for the sake of the mentee’s learning and growth, and doing this using all five </a:t>
                      </a:r>
                      <a:r>
                        <a:rPr lang="en-US" sz="1400" dirty="0" err="1">
                          <a:solidFill>
                            <a:schemeClr val="bg1"/>
                          </a:solidFill>
                        </a:rPr>
                        <a:t>Rs</a:t>
                      </a:r>
                      <a:r>
                        <a:rPr lang="en-US" sz="1400" dirty="0">
                          <a:solidFill>
                            <a:schemeClr val="bg1"/>
                          </a:solidFill>
                        </a:rPr>
                        <a:t> (see </a:t>
                      </a:r>
                      <a:r>
                        <a:rPr lang="en-US" sz="1400" i="1" dirty="0">
                          <a:solidFill>
                            <a:schemeClr val="bg1"/>
                          </a:solidFill>
                        </a:rPr>
                        <a:t>Advising</a:t>
                      </a:r>
                      <a:r>
                        <a:rPr lang="en-US" sz="1400" dirty="0">
                          <a:solidFill>
                            <a:schemeClr val="bg1"/>
                          </a:solidFill>
                        </a:rPr>
                        <a:t> and </a:t>
                      </a:r>
                      <a:r>
                        <a:rPr lang="en-US" sz="1400" i="1" dirty="0">
                          <a:solidFill>
                            <a:schemeClr val="bg1"/>
                          </a:solidFill>
                        </a:rPr>
                        <a:t>Teaching</a:t>
                      </a:r>
                      <a:r>
                        <a:rPr lang="en-US" sz="1400" dirty="0">
                          <a:solidFill>
                            <a:schemeClr val="bg1"/>
                          </a:solidFill>
                        </a:rPr>
                        <a:t>).</a:t>
                      </a:r>
                    </a:p>
                  </a:txBody>
                  <a:tcPr>
                    <a:solidFill>
                      <a:schemeClr val="accent2"/>
                    </a:solidFill>
                  </a:tcPr>
                </a:tc>
                <a:tc>
                  <a:txBody>
                    <a:bodyPr/>
                    <a:lstStyle/>
                    <a:p>
                      <a:r>
                        <a:rPr lang="en-US" sz="1400" dirty="0">
                          <a:solidFill>
                            <a:schemeClr val="bg1"/>
                          </a:solidFill>
                        </a:rPr>
                        <a:t>Other aspects of development as needed, such as referral to counseling, technical training beyond your capacity, etc.</a:t>
                      </a:r>
                    </a:p>
                  </a:txBody>
                  <a:tcPr>
                    <a:solidFill>
                      <a:schemeClr val="accent4"/>
                    </a:solidFill>
                  </a:tcPr>
                </a:tc>
                <a:extLst>
                  <a:ext uri="{0D108BD9-81ED-4DB2-BD59-A6C34878D82A}">
                    <a16:rowId xmlns:a16="http://schemas.microsoft.com/office/drawing/2014/main" val="2381955775"/>
                  </a:ext>
                </a:extLst>
              </a:tr>
            </a:tbl>
          </a:graphicData>
        </a:graphic>
      </p:graphicFrame>
      <p:sp>
        <p:nvSpPr>
          <p:cNvPr id="7" name="Rectangle 6">
            <a:extLst>
              <a:ext uri="{FF2B5EF4-FFF2-40B4-BE49-F238E27FC236}">
                <a16:creationId xmlns:a16="http://schemas.microsoft.com/office/drawing/2014/main" id="{E94E451B-027F-8148-A46F-ADB77E152AD6}"/>
              </a:ext>
            </a:extLst>
          </p:cNvPr>
          <p:cNvSpPr/>
          <p:nvPr/>
        </p:nvSpPr>
        <p:spPr>
          <a:xfrm>
            <a:off x="2755557" y="6317059"/>
            <a:ext cx="6071347" cy="461665"/>
          </a:xfrm>
          <a:prstGeom prst="rect">
            <a:avLst/>
          </a:prstGeom>
        </p:spPr>
        <p:txBody>
          <a:bodyPr wrap="square">
            <a:spAutoFit/>
          </a:bodyPr>
          <a:lstStyle/>
          <a:p>
            <a:pPr algn="r"/>
            <a:r>
              <a:rPr lang="en-US" sz="1200" dirty="0">
                <a:solidFill>
                  <a:schemeClr val="bg1"/>
                </a:solidFill>
              </a:rPr>
              <a:t>Source: Ann Betz, “This Is Your Brain on Mentoring,” presented at the 10</a:t>
            </a:r>
            <a:r>
              <a:rPr lang="en-US" sz="1200" baseline="30000" dirty="0">
                <a:solidFill>
                  <a:schemeClr val="bg1"/>
                </a:solidFill>
              </a:rPr>
              <a:t>th</a:t>
            </a:r>
            <a:r>
              <a:rPr lang="en-US" sz="1200" dirty="0">
                <a:solidFill>
                  <a:schemeClr val="bg1"/>
                </a:solidFill>
              </a:rPr>
              <a:t> Annual UNM Mentoring Institute Mentoring Conference, Albuquerque, New Mexico, October 2018.</a:t>
            </a:r>
          </a:p>
        </p:txBody>
      </p:sp>
      <p:pic>
        <p:nvPicPr>
          <p:cNvPr id="3" name="Online Media 2" descr="8 CATSU.mp3">
            <a:hlinkClick r:id="" action="ppaction://media"/>
            <a:extLst>
              <a:ext uri="{FF2B5EF4-FFF2-40B4-BE49-F238E27FC236}">
                <a16:creationId xmlns:a16="http://schemas.microsoft.com/office/drawing/2014/main" id="{B3A18F81-1EEC-674E-B89B-285185A8F41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397500"/>
            <a:ext cx="812800" cy="812800"/>
          </a:xfrm>
          <a:prstGeom prst="rect">
            <a:avLst/>
          </a:prstGeom>
        </p:spPr>
      </p:pic>
    </p:spTree>
    <p:custDataLst>
      <p:tags r:id="rId1"/>
    </p:custDataLst>
    <p:extLst>
      <p:ext uri="{BB962C8B-B14F-4D97-AF65-F5344CB8AC3E}">
        <p14:creationId xmlns:p14="http://schemas.microsoft.com/office/powerpoint/2010/main" val="2247976458"/>
      </p:ext>
    </p:extLst>
  </p:cSld>
  <p:clrMapOvr>
    <a:masterClrMapping/>
  </p:clrMapOvr>
  <mc:AlternateContent xmlns:mc="http://schemas.openxmlformats.org/markup-compatibility/2006" xmlns:p14="http://schemas.microsoft.com/office/powerpoint/2010/main">
    <mc:Choice Requires="p14">
      <p:transition spd="slow" p14:dur="2000" advTm="54226"/>
    </mc:Choice>
    <mc:Fallback xmlns="">
      <p:transition spd="slow" advTm="54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3" objId="3"/>
        <p14:stopEvt time="52414"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6"/>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lecture template OU red Frankl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llogly kgw (Read-Only)" id="{E104A06B-F602-8A42-ABAF-F6D2822B107E}" vid="{1A7BCAB9-C9DE-A74A-8836-7DE2AF3551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lecture template OU red Franklin</Template>
  <TotalTime>882</TotalTime>
  <Words>2235</Words>
  <Application>Microsoft Office PowerPoint</Application>
  <PresentationFormat>On-screen Show (4:3)</PresentationFormat>
  <Paragraphs>148</Paragraphs>
  <Slides>11</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Franklin Gothic Book</vt:lpstr>
      <vt:lpstr>Franklin Gothic Medium</vt:lpstr>
      <vt:lpstr>Garamond</vt:lpstr>
      <vt:lpstr>lecture template OU red Franklin</vt:lpstr>
      <vt:lpstr>Instructions</vt:lpstr>
      <vt:lpstr>PowerPoint Presentation</vt:lpstr>
      <vt:lpstr>JHLP Leadership Capabilities</vt:lpstr>
      <vt:lpstr>The Leadership Development Plan: Capability Ratings</vt:lpstr>
      <vt:lpstr>Target Capabilities: A Fictionalized Example</vt:lpstr>
      <vt:lpstr>SMART Goals</vt:lpstr>
      <vt:lpstr>Target Capabilities: A Fictionalized Example</vt:lpstr>
      <vt:lpstr>A SMART Plan</vt:lpstr>
      <vt:lpstr>CATSU Model</vt:lpstr>
      <vt:lpstr>The LDP Schedule</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Wolfinbarger, Kimberly G.</dc:creator>
  <cp:lastModifiedBy>Henry Maduka Mbogu</cp:lastModifiedBy>
  <cp:revision>56</cp:revision>
  <cp:lastPrinted>2016-08-03T19:25:45Z</cp:lastPrinted>
  <dcterms:created xsi:type="dcterms:W3CDTF">2018-11-30T21:01:43Z</dcterms:created>
  <dcterms:modified xsi:type="dcterms:W3CDTF">2023-03-07T22:35:29Z</dcterms:modified>
</cp:coreProperties>
</file>